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5" r:id="rId3"/>
    <p:sldId id="276" r:id="rId4"/>
    <p:sldId id="277" r:id="rId5"/>
    <p:sldId id="261" r:id="rId6"/>
    <p:sldId id="278" r:id="rId7"/>
    <p:sldId id="279" r:id="rId8"/>
    <p:sldId id="281" r:id="rId9"/>
    <p:sldId id="282" r:id="rId10"/>
    <p:sldId id="288" r:id="rId11"/>
    <p:sldId id="289" r:id="rId12"/>
    <p:sldId id="290" r:id="rId13"/>
    <p:sldId id="291" r:id="rId14"/>
    <p:sldId id="266" r:id="rId15"/>
    <p:sldId id="268" r:id="rId16"/>
    <p:sldId id="271" r:id="rId17"/>
    <p:sldId id="258" r:id="rId18"/>
    <p:sldId id="283" r:id="rId19"/>
    <p:sldId id="284" r:id="rId20"/>
    <p:sldId id="285" r:id="rId21"/>
    <p:sldId id="286" r:id="rId22"/>
    <p:sldId id="287" r:id="rId23"/>
    <p:sldId id="27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i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651BC-B5D0-4356-AD06-9F14B9C8D176}" type="datetimeFigureOut">
              <a:rPr lang="hi-IN" smtClean="0"/>
              <a:t>सोमवार, 20 भाद्र 1945</a:t>
            </a:fld>
            <a:endParaRPr lang="hi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i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i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i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E9804-0C89-47F6-AE67-1B0FEA7BD600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4034731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i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i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B796A-7B1D-4AB8-AD51-2CC35CFFA4E8}" type="datetime8">
              <a:rPr lang="hi-IN" smtClean="0"/>
              <a:t>११/०९/२३</a:t>
            </a:fld>
            <a:endParaRPr lang="hi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B2F6-A50F-4A97-BC07-BB272023FC08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39660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i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i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6000-47EA-4FFE-B41F-80F41E73F851}" type="datetime8">
              <a:rPr lang="hi-IN" smtClean="0"/>
              <a:t>११/०९/२३</a:t>
            </a:fld>
            <a:endParaRPr lang="hi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B2F6-A50F-4A97-BC07-BB272023FC08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3135296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i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i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47C61-CD74-451B-A8EB-5A054763DDB6}" type="datetime8">
              <a:rPr lang="hi-IN" smtClean="0"/>
              <a:t>११/०९/२३</a:t>
            </a:fld>
            <a:endParaRPr lang="hi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B2F6-A50F-4A97-BC07-BB272023FC08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3709760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i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i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5F91-CEAD-4AD8-933C-948D96431CC5}" type="datetime8">
              <a:rPr lang="hi-IN" smtClean="0"/>
              <a:t>११/०९/२३</a:t>
            </a:fld>
            <a:endParaRPr lang="hi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B2F6-A50F-4A97-BC07-BB272023FC08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2042424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i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12-89D4-446E-82F3-3301D4D44734}" type="datetime8">
              <a:rPr lang="hi-IN" smtClean="0"/>
              <a:t>११/०९/२३</a:t>
            </a:fld>
            <a:endParaRPr lang="hi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B2F6-A50F-4A97-BC07-BB272023FC08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1402484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i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i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i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157E-3974-40D6-A3EF-42BD9B37F2D3}" type="datetime8">
              <a:rPr lang="hi-IN" smtClean="0"/>
              <a:t>११/०९/२३</a:t>
            </a:fld>
            <a:endParaRPr lang="hi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B2F6-A50F-4A97-BC07-BB272023FC08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1012977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i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i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i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A6AC-69B9-4756-8429-A1EA5339E9DE}" type="datetime8">
              <a:rPr lang="hi-IN" smtClean="0"/>
              <a:t>११/०९/२३</a:t>
            </a:fld>
            <a:endParaRPr lang="hi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B2F6-A50F-4A97-BC07-BB272023FC08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544790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i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329A-414C-49B8-83C9-E9780E9DD9EE}" type="datetime8">
              <a:rPr lang="hi-IN" smtClean="0"/>
              <a:t>११/०९/२३</a:t>
            </a:fld>
            <a:endParaRPr lang="hi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B2F6-A50F-4A97-BC07-BB272023FC08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1430859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43F52-A0B9-4F09-AE5F-680F8F228BB6}" type="datetime8">
              <a:rPr lang="hi-IN" smtClean="0"/>
              <a:t>११/०९/२३</a:t>
            </a:fld>
            <a:endParaRPr lang="hi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B2F6-A50F-4A97-BC07-BB272023FC08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305936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i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i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D0762-6D96-403D-A3E6-E2E914AF5B9B}" type="datetime8">
              <a:rPr lang="hi-IN" smtClean="0"/>
              <a:t>११/०९/२३</a:t>
            </a:fld>
            <a:endParaRPr lang="hi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B2F6-A50F-4A97-BC07-BB272023FC08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3461245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i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i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191C-0B67-449B-82D7-4116AC6BFCCD}" type="datetime8">
              <a:rPr lang="hi-IN" smtClean="0"/>
              <a:t>११/०९/२३</a:t>
            </a:fld>
            <a:endParaRPr lang="hi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B2F6-A50F-4A97-BC07-BB272023FC08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3312410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i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i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C4BF6-87BE-4EB2-9DA5-76B0C0DDE0DA}" type="datetime8">
              <a:rPr lang="hi-IN" smtClean="0"/>
              <a:t>११/०९/२३</a:t>
            </a:fld>
            <a:endParaRPr lang="hi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i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AB2F6-A50F-4A97-BC07-BB272023FC08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260195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arxiv.org/abs/2210.0611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rxiv.org/abs/2210.0611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22323/1.380.0323" TargetMode="External"/><Relationship Id="rId7" Type="http://schemas.openxmlformats.org/officeDocument/2006/relationships/image" Target="../media/image3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4762" y="367535"/>
            <a:ext cx="10260677" cy="2036044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Bodoni MT" panose="02070603080606020203" pitchFamily="18" charset="0"/>
              </a:rPr>
              <a:t>Evaluation of Photonuclear Cross-Section for Light Nuclei</a:t>
            </a:r>
            <a:endParaRPr lang="hi-IN" sz="4400" dirty="0">
              <a:solidFill>
                <a:srgbClr val="C00000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6839" y="3357109"/>
            <a:ext cx="9144000" cy="1655762"/>
          </a:xfrm>
        </p:spPr>
        <p:txBody>
          <a:bodyPr>
            <a:noAutofit/>
          </a:bodyPr>
          <a:lstStyle/>
          <a:p>
            <a:r>
              <a:rPr lang="en-IN" sz="2800" dirty="0" smtClean="0">
                <a:latin typeface="Bodoni MT" panose="02070603080606020203" pitchFamily="18" charset="0"/>
              </a:rPr>
              <a:t>Ranjeet Dalal</a:t>
            </a:r>
          </a:p>
          <a:p>
            <a:r>
              <a:rPr lang="en-IN" dirty="0" smtClean="0">
                <a:latin typeface="Bodoni MT" panose="02070603080606020203" pitchFamily="18" charset="0"/>
              </a:rPr>
              <a:t>GJUST, Hisar, India-125001</a:t>
            </a:r>
          </a:p>
          <a:p>
            <a:endParaRPr lang="en-IN" dirty="0">
              <a:solidFill>
                <a:schemeClr val="accent6">
                  <a:lumMod val="75000"/>
                </a:schemeClr>
              </a:solidFill>
              <a:latin typeface="Bodoni MT" panose="02070603080606020203" pitchFamily="18" charset="0"/>
            </a:endParaRPr>
          </a:p>
          <a:p>
            <a:endParaRPr lang="en-IN" dirty="0" smtClean="0">
              <a:solidFill>
                <a:schemeClr val="accent6">
                  <a:lumMod val="75000"/>
                </a:schemeClr>
              </a:solidFill>
              <a:latin typeface="Bodoni MT" panose="02070603080606020203" pitchFamily="18" charset="0"/>
            </a:endParaRPr>
          </a:p>
          <a:p>
            <a:r>
              <a:rPr lang="en-IN" dirty="0">
                <a:latin typeface="Bodoni MT" panose="02070603080606020203" pitchFamily="18" charset="0"/>
              </a:rPr>
              <a:t>Nuclear Photonics </a:t>
            </a:r>
            <a:r>
              <a:rPr lang="en-IN" dirty="0" smtClean="0">
                <a:latin typeface="Bodoni MT" panose="02070603080606020203" pitchFamily="18" charset="0"/>
              </a:rPr>
              <a:t>– 2023</a:t>
            </a:r>
          </a:p>
          <a:p>
            <a:r>
              <a:rPr lang="en-IN" dirty="0">
                <a:latin typeface="Bodoni MT" panose="02070603080606020203" pitchFamily="18" charset="0"/>
              </a:rPr>
              <a:t>Durham, </a:t>
            </a:r>
            <a:r>
              <a:rPr lang="en-IN" dirty="0" smtClean="0">
                <a:latin typeface="Bodoni MT" panose="02070603080606020203" pitchFamily="18" charset="0"/>
              </a:rPr>
              <a:t>NC, </a:t>
            </a:r>
            <a:r>
              <a:rPr lang="en-IN" dirty="0">
                <a:latin typeface="Bodoni MT" panose="02070603080606020203" pitchFamily="18" charset="0"/>
              </a:rPr>
              <a:t>USA</a:t>
            </a:r>
            <a:endParaRPr lang="hi-IN" dirty="0">
              <a:latin typeface="Bodoni MT" panose="020706030806060202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762" cy="120869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B2F6-A50F-4A97-BC07-BB272023FC08}" type="slidenum">
              <a:rPr lang="hi-IN" smtClean="0"/>
              <a:t>1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10790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983627"/>
            <a:ext cx="1075508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solidFill>
                  <a:srgbClr val="221F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 </a:t>
            </a:r>
            <a:r>
              <a:rPr lang="en-IN" dirty="0">
                <a:solidFill>
                  <a:srgbClr val="221F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quasi-deuteron region</a:t>
            </a:r>
            <a:endParaRPr lang="en-IN" dirty="0" smtClean="0">
              <a:solidFill>
                <a:srgbClr val="221F1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srgbClr val="221F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IN" dirty="0">
                <a:solidFill>
                  <a:srgbClr val="221F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photonuclear cross-section </a:t>
            </a:r>
            <a:r>
              <a:rPr lang="en-IN" dirty="0" smtClean="0">
                <a:solidFill>
                  <a:srgbClr val="221F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 </a:t>
            </a:r>
            <a:r>
              <a:rPr lang="en-IN" dirty="0">
                <a:solidFill>
                  <a:srgbClr val="221F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insensitive towards the shell structure of nuclei </a:t>
            </a:r>
            <a:endParaRPr lang="en-IN" dirty="0" smtClean="0">
              <a:solidFill>
                <a:srgbClr val="221F1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srgbClr val="221F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And, it is </a:t>
            </a:r>
            <a:r>
              <a:rPr lang="en-IN" dirty="0">
                <a:solidFill>
                  <a:srgbClr val="221F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dependent on the presence of short-ranged 2N (and possibly 3N) structures.</a:t>
            </a:r>
            <a:endParaRPr lang="en-IN" dirty="0"/>
          </a:p>
          <a:p>
            <a:endParaRPr lang="en-IN" dirty="0" smtClean="0">
              <a:solidFill>
                <a:srgbClr val="221F1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IN" dirty="0" smtClean="0">
                <a:solidFill>
                  <a:srgbClr val="221F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Now</a:t>
            </a:r>
            <a:r>
              <a:rPr lang="en-IN" dirty="0">
                <a:solidFill>
                  <a:srgbClr val="221F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if one </a:t>
            </a:r>
            <a:r>
              <a:rPr lang="en-IN" dirty="0" smtClean="0">
                <a:solidFill>
                  <a:srgbClr val="221F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nucleon </a:t>
            </a:r>
            <a:r>
              <a:rPr lang="en-IN" dirty="0">
                <a:solidFill>
                  <a:srgbClr val="221F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 added to </a:t>
            </a:r>
            <a:r>
              <a:rPr lang="en-IN" dirty="0" smtClean="0">
                <a:solidFill>
                  <a:srgbClr val="221F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N=Z nucleus</a:t>
            </a:r>
            <a:r>
              <a:rPr lang="en-IN" dirty="0">
                <a:solidFill>
                  <a:srgbClr val="221F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en-IN" dirty="0" smtClean="0">
              <a:solidFill>
                <a:srgbClr val="221F1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srgbClr val="221F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IN" dirty="0">
                <a:solidFill>
                  <a:srgbClr val="221F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valance </a:t>
            </a:r>
            <a:r>
              <a:rPr lang="en-IN" dirty="0" smtClean="0">
                <a:solidFill>
                  <a:srgbClr val="221F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nucleon </a:t>
            </a:r>
            <a:r>
              <a:rPr lang="en-IN" dirty="0">
                <a:solidFill>
                  <a:srgbClr val="221F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may interact with the outermost quasi-deuteron and would result in the formation of a 3N </a:t>
            </a:r>
            <a:r>
              <a:rPr lang="en-IN" dirty="0" smtClean="0">
                <a:solidFill>
                  <a:srgbClr val="221F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quasi-tritium/</a:t>
            </a:r>
            <a:r>
              <a:rPr lang="en-IN" baseline="30000" dirty="0" smtClean="0">
                <a:solidFill>
                  <a:srgbClr val="221F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IN" dirty="0" smtClean="0">
                <a:solidFill>
                  <a:srgbClr val="221F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 </a:t>
            </a:r>
            <a:r>
              <a:rPr lang="en-IN" dirty="0">
                <a:solidFill>
                  <a:srgbClr val="221F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structure</a:t>
            </a:r>
            <a:r>
              <a:rPr lang="en-IN" dirty="0" smtClean="0">
                <a:solidFill>
                  <a:srgbClr val="221F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IN" dirty="0" smtClean="0">
              <a:solidFill>
                <a:srgbClr val="221F1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/>
            <a:r>
              <a:rPr lang="en-IN" baseline="30000" dirty="0" smtClean="0">
                <a:solidFill>
                  <a:srgbClr val="221F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IN" dirty="0" smtClean="0">
                <a:solidFill>
                  <a:srgbClr val="221F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 + neutron ~ </a:t>
            </a:r>
            <a:r>
              <a:rPr lang="en-IN" baseline="30000" dirty="0" smtClean="0">
                <a:solidFill>
                  <a:srgbClr val="221F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en-IN" dirty="0" smtClean="0">
                <a:solidFill>
                  <a:srgbClr val="221F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 or quasi-tritium + </a:t>
            </a:r>
            <a:r>
              <a:rPr lang="en-IN" dirty="0">
                <a:solidFill>
                  <a:srgbClr val="221F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core-α</a:t>
            </a:r>
            <a:r>
              <a:rPr lang="en-IN" dirty="0" smtClean="0">
                <a:solidFill>
                  <a:srgbClr val="221F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1"/>
            <a:endParaRPr lang="en-IN" dirty="0" smtClean="0">
              <a:solidFill>
                <a:srgbClr val="221F1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/>
            <a:r>
              <a:rPr lang="en-IN" baseline="30000" dirty="0" smtClean="0">
                <a:solidFill>
                  <a:srgbClr val="221F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IN" dirty="0" smtClean="0">
                <a:solidFill>
                  <a:srgbClr val="221F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 + proton ~ </a:t>
            </a:r>
            <a:r>
              <a:rPr lang="en-IN" baseline="30000" dirty="0" smtClean="0">
                <a:solidFill>
                  <a:srgbClr val="221F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en-IN" dirty="0" smtClean="0">
                <a:solidFill>
                  <a:srgbClr val="221F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 or quasi-</a:t>
            </a:r>
            <a:r>
              <a:rPr lang="en-IN" baseline="30000" dirty="0" smtClean="0">
                <a:solidFill>
                  <a:srgbClr val="221F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IN" dirty="0" smtClean="0">
                <a:solidFill>
                  <a:srgbClr val="221F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 + core-α 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221F1F"/>
                </a:solidFill>
                <a:latin typeface="Times New Roman" panose="02020603050405020304" pitchFamily="18" charset="0"/>
              </a:rPr>
              <a:t>There are other reasons for using 3N structures for such nuclei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221F1F"/>
                </a:solidFill>
                <a:latin typeface="Times New Roman" panose="02020603050405020304" pitchFamily="18" charset="0"/>
              </a:rPr>
              <a:t>Will </a:t>
            </a:r>
            <a:r>
              <a:rPr lang="en-US" dirty="0">
                <a:solidFill>
                  <a:srgbClr val="221F1F"/>
                </a:solidFill>
                <a:latin typeface="Times New Roman" panose="02020603050405020304" pitchFamily="18" charset="0"/>
              </a:rPr>
              <a:t>be elaborated in future talks/papers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221F1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3828" y="0"/>
            <a:ext cx="72587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Bookman Old Style" panose="02050604050505020204" pitchFamily="18" charset="0"/>
              </a:rPr>
              <a:t>Photonuclear</a:t>
            </a:r>
            <a:r>
              <a:rPr lang="en-US" dirty="0" smtClean="0"/>
              <a:t> </a:t>
            </a:r>
            <a:r>
              <a:rPr lang="en-US" sz="3200" dirty="0">
                <a:latin typeface="Bookman Old Style" panose="02050604050505020204" pitchFamily="18" charset="0"/>
              </a:rPr>
              <a:t>reaction</a:t>
            </a:r>
            <a:r>
              <a:rPr lang="en-US" dirty="0" smtClean="0"/>
              <a:t> </a:t>
            </a:r>
            <a:r>
              <a:rPr lang="en-US" sz="3200" dirty="0">
                <a:latin typeface="Bookman Old Style" panose="02050604050505020204" pitchFamily="18" charset="0"/>
              </a:rPr>
              <a:t>for</a:t>
            </a:r>
            <a:r>
              <a:rPr lang="en-US" dirty="0" smtClean="0"/>
              <a:t> </a:t>
            </a:r>
            <a:r>
              <a:rPr lang="en-US" sz="3200" dirty="0" smtClean="0">
                <a:latin typeface="Bookman Old Style" panose="02050604050505020204" pitchFamily="18" charset="0"/>
              </a:rPr>
              <a:t>N≠Z</a:t>
            </a:r>
            <a:r>
              <a:rPr lang="en-US" dirty="0" smtClean="0"/>
              <a:t> </a:t>
            </a:r>
            <a:r>
              <a:rPr lang="en-US" sz="3200" dirty="0">
                <a:latin typeface="Bookman Old Style" panose="02050604050505020204" pitchFamily="18" charset="0"/>
              </a:rPr>
              <a:t>nuclei</a:t>
            </a:r>
            <a:endParaRPr lang="en-IN" sz="3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29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B2F6-A50F-4A97-BC07-BB272023FC08}" type="slidenum">
              <a:rPr lang="hi-IN" smtClean="0"/>
              <a:t>11</a:t>
            </a:fld>
            <a:endParaRPr lang="hi-IN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4387" y="172608"/>
            <a:ext cx="6602674" cy="442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604387" y="4701977"/>
                <a:ext cx="8208579" cy="3915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 two- and three-body photo-nuclear cross-section </a:t>
                </a:r>
                <a:r>
                  <a:rPr lang="en-IN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vs</a:t>
                </a:r>
                <a:r>
                  <a:rPr lang="en-IN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IN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plot for </a:t>
                </a:r>
                <a:r>
                  <a:rPr lang="en-IN" baseline="300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</a:t>
                </a:r>
                <a:r>
                  <a:rPr lang="en-IN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</a:t>
                </a:r>
                <a:r>
                  <a:rPr lang="en-IN" dirty="0">
                    <a:solidFill>
                      <a:srgbClr val="221F1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en-IN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387" y="4701977"/>
                <a:ext cx="8208579" cy="391517"/>
              </a:xfrm>
              <a:prstGeom prst="rect">
                <a:avLst/>
              </a:prstGeom>
              <a:blipFill rotWithShape="0">
                <a:blip r:embed="rId4"/>
                <a:stretch>
                  <a:fillRect l="-594" t="-7692" b="-1692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38200" y="5401756"/>
                <a:ext cx="997476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N" dirty="0" smtClean="0">
                    <a:solidFill>
                      <a:srgbClr val="221F1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Proton </a:t>
                </a:r>
                <a:r>
                  <a:rPr lang="en-IN" dirty="0">
                    <a:solidFill>
                      <a:srgbClr val="221F1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in </a:t>
                </a:r>
                <a:r>
                  <a:rPr lang="en-IN" baseline="30000" dirty="0">
                    <a:solidFill>
                      <a:srgbClr val="221F1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</a:t>
                </a:r>
                <a:r>
                  <a:rPr lang="en-IN" dirty="0">
                    <a:solidFill>
                      <a:srgbClr val="221F1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 is expected to be in a singlet and triplet configurations with two neutrons at a given </a:t>
                </a:r>
                <a:r>
                  <a:rPr lang="en-IN" dirty="0" smtClean="0">
                    <a:solidFill>
                      <a:srgbClr val="221F1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time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N" dirty="0">
                    <a:solidFill>
                      <a:srgbClr val="221F1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In the case of gamma photon interaction with singlet n-p bond in </a:t>
                </a:r>
                <a:r>
                  <a:rPr lang="en-IN" baseline="30000" dirty="0">
                    <a:solidFill>
                      <a:srgbClr val="221F1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</a:t>
                </a:r>
                <a:r>
                  <a:rPr lang="en-IN" dirty="0">
                    <a:solidFill>
                      <a:srgbClr val="221F1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H, it would result in the </a:t>
                </a:r>
                <a14:m>
                  <m:oMath xmlns:m="http://schemas.openxmlformats.org/officeDocument/2006/math">
                    <m:r>
                      <a:rPr lang="en-IN">
                        <a:solidFill>
                          <a:srgbClr val="221F1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IN">
                        <a:solidFill>
                          <a:srgbClr val="221F1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γ</m:t>
                    </m:r>
                    <m:r>
                      <a:rPr lang="en-IN">
                        <a:solidFill>
                          <a:srgbClr val="221F1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IN">
                        <a:solidFill>
                          <a:srgbClr val="221F1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nd</m:t>
                    </m:r>
                    <m:r>
                      <a:rPr lang="en-IN">
                        <a:solidFill>
                          <a:srgbClr val="221F1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IN" dirty="0" smtClean="0">
                    <a:solidFill>
                      <a:srgbClr val="221F1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N" dirty="0">
                    <a:solidFill>
                      <a:srgbClr val="221F1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In the case of gamma photon interaction with the triplet n-p bond, it will result in a free neutron and n-p structure having singlet unstable bond leading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𝛾</m:t>
                        </m:r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𝑛𝑛𝑝</m:t>
                        </m:r>
                      </m:e>
                    </m:d>
                  </m:oMath>
                </a14:m>
                <a:r>
                  <a:rPr lang="en-IN" dirty="0">
                    <a:solidFill>
                      <a:srgbClr val="221F1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outcome</a:t>
                </a:r>
                <a:endParaRPr lang="en-IN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401756"/>
                <a:ext cx="9974766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428" t="-2538" r="-978" b="-659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11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B2F6-A50F-4A97-BC07-BB272023FC08}" type="slidenum">
              <a:rPr lang="hi-IN" smtClean="0"/>
              <a:t>12</a:t>
            </a:fld>
            <a:endParaRPr lang="hi-IN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1183" y="957943"/>
            <a:ext cx="6316617" cy="48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18006" y="0"/>
            <a:ext cx="5697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Bookman Old Style" panose="02050604050505020204" pitchFamily="18" charset="0"/>
              </a:rPr>
              <a:t>Photonuclear</a:t>
            </a:r>
            <a:r>
              <a:rPr lang="en-US" sz="3200" dirty="0" smtClean="0"/>
              <a:t> </a:t>
            </a:r>
            <a:r>
              <a:rPr lang="en-US" sz="3200" dirty="0">
                <a:latin typeface="Bookman Old Style" panose="02050604050505020204" pitchFamily="18" charset="0"/>
              </a:rPr>
              <a:t>reaction</a:t>
            </a:r>
            <a:r>
              <a:rPr lang="en-US" sz="3200" dirty="0" smtClean="0"/>
              <a:t> </a:t>
            </a:r>
            <a:r>
              <a:rPr lang="en-US" sz="3200" dirty="0">
                <a:latin typeface="Bookman Old Style" panose="02050604050505020204" pitchFamily="18" charset="0"/>
              </a:rPr>
              <a:t>for</a:t>
            </a:r>
            <a:r>
              <a:rPr lang="en-US" sz="3200" dirty="0" smtClean="0"/>
              <a:t> </a:t>
            </a:r>
            <a:r>
              <a:rPr lang="en-US" sz="3200" baseline="30000" dirty="0" smtClean="0"/>
              <a:t>7</a:t>
            </a:r>
            <a:r>
              <a:rPr lang="en-US" sz="3200" dirty="0" smtClean="0"/>
              <a:t>Li</a:t>
            </a:r>
            <a:endParaRPr lang="en-IN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4800" y="5813591"/>
                <a:ext cx="110034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Proposed model can be tested by measuring various reaction channels (from outer quasi-tritium and core alpha)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 </a:t>
                </a:r>
                <a:r>
                  <a:rPr lang="en-US" baseline="30000" dirty="0" smtClean="0"/>
                  <a:t>7</a:t>
                </a:r>
                <a:r>
                  <a:rPr lang="en-US" dirty="0" smtClean="0"/>
                  <a:t>Li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IN" dirty="0" smtClean="0"/>
                  <a:t> channel is not included in above plot (will contribute below 20MeV to </a:t>
                </a:r>
                <a:r>
                  <a:rPr lang="el-GR" dirty="0" smtClean="0"/>
                  <a:t>σ</a:t>
                </a:r>
                <a:r>
                  <a:rPr lang="en-US" dirty="0" smtClean="0"/>
                  <a:t>)</a:t>
                </a:r>
                <a:endParaRPr lang="en-IN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813591"/>
                <a:ext cx="11003461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332" t="-5660" b="-1415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208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B2F6-A50F-4A97-BC07-BB272023FC08}" type="slidenum">
              <a:rPr lang="hi-IN" smtClean="0"/>
              <a:t>13</a:t>
            </a:fld>
            <a:endParaRPr lang="hi-IN"/>
          </a:p>
        </p:txBody>
      </p:sp>
      <p:sp>
        <p:nvSpPr>
          <p:cNvPr id="5" name="TextBox 4"/>
          <p:cNvSpPr txBox="1"/>
          <p:nvPr/>
        </p:nvSpPr>
        <p:spPr>
          <a:xfrm>
            <a:off x="3584862" y="-5339"/>
            <a:ext cx="3845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Bookman Old Style" panose="02050604050505020204" pitchFamily="18" charset="0"/>
              </a:rPr>
              <a:t>Two possible </a:t>
            </a:r>
            <a:r>
              <a:rPr lang="en-US" sz="3200" dirty="0" smtClean="0">
                <a:latin typeface="Bookman Old Style" panose="02050604050505020204" pitchFamily="18" charset="0"/>
              </a:rPr>
              <a:t>Test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8448" y="1029587"/>
            <a:ext cx="11873443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Enhanced </a:t>
            </a:r>
            <a:r>
              <a:rPr lang="en-US" sz="2400" dirty="0" smtClean="0">
                <a:solidFill>
                  <a:srgbClr val="C00000"/>
                </a:solidFill>
              </a:rPr>
              <a:t>deuteron production in photonuclear reaction with N≠Z nuclei due to 3N structures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Kinematic correlation is expected between outgoing </a:t>
            </a:r>
            <a:r>
              <a:rPr lang="en-US" baseline="30000" dirty="0" smtClean="0"/>
              <a:t>2</a:t>
            </a:r>
            <a:r>
              <a:rPr lang="en-US" dirty="0" smtClean="0"/>
              <a:t>H and N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(due to 2-body photodisintegration of 3N-structure)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Possible way to</a:t>
            </a:r>
            <a:r>
              <a:rPr lang="en-US" dirty="0" smtClean="0"/>
              <a:t> </a:t>
            </a:r>
            <a:r>
              <a:rPr lang="en-US" dirty="0" smtClean="0"/>
              <a:t>confirm presence of 3N </a:t>
            </a:r>
            <a:r>
              <a:rPr lang="en-US" dirty="0" smtClean="0"/>
              <a:t>structures in nuclei!</a:t>
            </a:r>
            <a:endParaRPr lang="en-IN" dirty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453" y="4125191"/>
            <a:ext cx="3815239" cy="26813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20883" y="483469"/>
            <a:ext cx="5365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there are many other interesting implications!</a:t>
            </a:r>
            <a:endParaRPr lang="en-IN" dirty="0"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54371" y="5980686"/>
            <a:ext cx="152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N=Z nuclei</a:t>
            </a:r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224884" y="2756140"/>
            <a:ext cx="79655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There is significant variation in prediction of </a:t>
            </a:r>
            <a:r>
              <a:rPr lang="el-GR" sz="2400" dirty="0">
                <a:solidFill>
                  <a:srgbClr val="C00000"/>
                </a:solidFill>
              </a:rPr>
              <a:t>σ</a:t>
            </a:r>
            <a:r>
              <a:rPr lang="en-US" sz="2400" dirty="0">
                <a:solidFill>
                  <a:srgbClr val="C00000"/>
                </a:solidFill>
              </a:rPr>
              <a:t>(</a:t>
            </a:r>
            <a:r>
              <a:rPr lang="el-GR" sz="2400" dirty="0">
                <a:solidFill>
                  <a:srgbClr val="C00000"/>
                </a:solidFill>
              </a:rPr>
              <a:t>γ</a:t>
            </a:r>
            <a:r>
              <a:rPr lang="en-US" sz="2400" dirty="0">
                <a:solidFill>
                  <a:srgbClr val="C00000"/>
                </a:solidFill>
              </a:rPr>
              <a:t>,</a:t>
            </a:r>
            <a:r>
              <a:rPr lang="en-US" sz="2400" dirty="0" err="1">
                <a:solidFill>
                  <a:srgbClr val="C00000"/>
                </a:solidFill>
              </a:rPr>
              <a:t>np</a:t>
            </a:r>
            <a:r>
              <a:rPr lang="en-US" sz="2400" dirty="0">
                <a:solidFill>
                  <a:srgbClr val="C00000"/>
                </a:solidFill>
              </a:rPr>
              <a:t>) channel in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 approach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(red line)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Levinger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original model (straight line) 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Levinger model with exponential damping (green line)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Chadwick model (with Pauli-term)</a:t>
            </a:r>
            <a:endParaRPr lang="en-IN" dirty="0"/>
          </a:p>
        </p:txBody>
      </p:sp>
      <p:grpSp>
        <p:nvGrpSpPr>
          <p:cNvPr id="12" name="Group 11"/>
          <p:cNvGrpSpPr/>
          <p:nvPr/>
        </p:nvGrpSpPr>
        <p:grpSpPr>
          <a:xfrm>
            <a:off x="8190464" y="1511305"/>
            <a:ext cx="3821428" cy="2613886"/>
            <a:chOff x="258418" y="3599243"/>
            <a:chExt cx="2996940" cy="313948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418" y="3599243"/>
              <a:ext cx="2792896" cy="313948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052960" y="3679302"/>
              <a:ext cx="220239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sz="1400" dirty="0" err="1" smtClean="0">
                  <a:solidFill>
                    <a:srgbClr val="7030A0"/>
                  </a:solidFill>
                </a:rPr>
                <a:t>Chizhov</a:t>
              </a:r>
              <a:r>
                <a:rPr lang="en-IN" sz="1400" dirty="0" smtClean="0">
                  <a:solidFill>
                    <a:srgbClr val="7030A0"/>
                  </a:solidFill>
                </a:rPr>
                <a:t>, </a:t>
              </a:r>
              <a:r>
                <a:rPr lang="en-IN" sz="1400" dirty="0" err="1" smtClean="0">
                  <a:solidFill>
                    <a:srgbClr val="7030A0"/>
                  </a:solidFill>
                </a:rPr>
                <a:t>Nucl</a:t>
              </a:r>
              <a:r>
                <a:rPr lang="en-IN" sz="1400" dirty="0" smtClean="0">
                  <a:solidFill>
                    <a:srgbClr val="7030A0"/>
                  </a:solidFill>
                </a:rPr>
                <a:t>. Phys. 34, 562</a:t>
              </a:r>
              <a:endParaRPr lang="hi-IN" sz="1400" dirty="0">
                <a:solidFill>
                  <a:srgbClr val="7030A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6530" y="5426765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baseline="30000" dirty="0" smtClean="0">
                  <a:solidFill>
                    <a:srgbClr val="FF0000"/>
                  </a:solidFill>
                </a:rPr>
                <a:t>6</a:t>
              </a:r>
              <a:r>
                <a:rPr lang="en-IN" dirty="0" smtClean="0">
                  <a:solidFill>
                    <a:srgbClr val="FF0000"/>
                  </a:solidFill>
                </a:rPr>
                <a:t>Li</a:t>
              </a:r>
              <a:endParaRPr lang="hi-IN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>
            <a:xfrm flipV="1">
              <a:off x="980426" y="5426765"/>
              <a:ext cx="202331" cy="18466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661607" y="4048706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baseline="30000" dirty="0" smtClean="0">
                  <a:solidFill>
                    <a:srgbClr val="0070C0"/>
                  </a:solidFill>
                </a:rPr>
                <a:t>7</a:t>
              </a:r>
              <a:r>
                <a:rPr lang="en-IN" dirty="0" smtClean="0">
                  <a:solidFill>
                    <a:srgbClr val="0070C0"/>
                  </a:solidFill>
                </a:rPr>
                <a:t>Li</a:t>
              </a:r>
              <a:endParaRPr lang="hi-IN" dirty="0">
                <a:solidFill>
                  <a:srgbClr val="0070C0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1331843" y="4257070"/>
              <a:ext cx="407504" cy="1846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690327" y="5464800"/>
            <a:ext cx="3517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adio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l-GR" dirty="0"/>
              <a:t>σ</a:t>
            </a:r>
            <a:r>
              <a:rPr lang="en-US" dirty="0"/>
              <a:t>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for quasi-deuteron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of for free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deuteron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212890" y="5787966"/>
            <a:ext cx="10812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5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93648" y="1115342"/>
                <a:ext cx="11898352" cy="3906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spcAft>
                    <a:spcPts val="600"/>
                  </a:spcAft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Mathematica1" panose="05000502060100000001" pitchFamily="2" charset="2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Mathematica1" panose="05000502060100000001" pitchFamily="2" charset="2"/>
                          </a:rPr>
                          <m:t>𝜎</m:t>
                        </m:r>
                      </m:e>
                      <m:sub>
                        <m:r>
                          <a:rPr lang="en-I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Mathematica1" panose="05000502060100000001" pitchFamily="2" charset="2"/>
                          </a:rPr>
                          <m:t>𝛾</m:t>
                        </m:r>
                        <m:r>
                          <a:rPr lang="en-I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Mathematica1" panose="05000502060100000001" pitchFamily="2" charset="2"/>
                          </a:rPr>
                          <m:t>,</m:t>
                        </m:r>
                        <m:r>
                          <a:rPr lang="en-I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Mathematica1" panose="05000502060100000001" pitchFamily="2" charset="2"/>
                          </a:rPr>
                          <m:t>𝑡𝑜𝑡</m:t>
                        </m:r>
                      </m:sub>
                    </m:sSub>
                  </m:oMath>
                </a14:m>
                <a:r>
                  <a:rPr lang="en-IN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IN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d>
                      <m:dPr>
                        <m:ctrlP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  <m: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d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𝑛𝑝</m:t>
                    </m:r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IN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:r>
                  <a:rPr lang="en-IN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N=Z</a:t>
                </a:r>
                <a:r>
                  <a:rPr lang="en-IN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light nuclei is </a:t>
                </a:r>
                <a:r>
                  <a:rPr lang="en-IN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calculated</a:t>
                </a:r>
              </a:p>
              <a:p>
                <a:pPr marL="914400" lvl="1" indent="-457200">
                  <a:spcAft>
                    <a:spcPts val="600"/>
                  </a:spcAft>
                  <a:buFont typeface="Wingdings" panose="05000000000000000000" pitchFamily="2" charset="2"/>
                  <a:buChar char="v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b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Assuming </a:t>
                </a:r>
                <a:r>
                  <a:rPr lang="en-IN" b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neutrons/protons in np</a:t>
                </a:r>
                <a:r>
                  <a:rPr lang="en-IN" b="0" baseline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SRCs/QD which pair off to form </a:t>
                </a:r>
                <a:r>
                  <a:rPr lang="en-IN" b="0" baseline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quasi-</a:t>
                </a:r>
                <a:r>
                  <a:rPr lang="el-GR" b="0" baseline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IN" b="0" baseline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 structures</a:t>
                </a:r>
              </a:p>
              <a:p>
                <a:pPr marL="914400" lvl="1" indent="-457200">
                  <a:spcAft>
                    <a:spcPts val="600"/>
                  </a:spcAft>
                  <a:buFont typeface="Wingdings" panose="05000000000000000000" pitchFamily="2" charset="2"/>
                  <a:buChar char="v"/>
                </a:pPr>
                <a:r>
                  <a:rPr lang="en-US" b="0" baseline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 </a:t>
                </a:r>
                <a:r>
                  <a:rPr lang="en-IN" b="0" baseline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Photo-dis</a:t>
                </a:r>
                <a:r>
                  <a:rPr lang="en-IN" b="0" baseline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. cross section is the sum of individual SRCs/QD and </a:t>
                </a:r>
                <a:r>
                  <a:rPr lang="en-IN" b="0" baseline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quasi-</a:t>
                </a:r>
                <a:r>
                  <a:rPr lang="el-GR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</a:t>
                </a:r>
                <a:r>
                  <a:rPr lang="en-IN" b="0" baseline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 </a:t>
                </a:r>
                <a:r>
                  <a:rPr lang="en-IN" b="0" baseline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photo-dis</a:t>
                </a:r>
                <a:r>
                  <a:rPr lang="en-IN" b="0" baseline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.</a:t>
                </a:r>
              </a:p>
              <a:p>
                <a:pPr marL="457200" indent="-45720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Mathematica1" panose="05000502060100000001" pitchFamily="2" charset="2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Mathematica1" panose="05000502060100000001" pitchFamily="2" charset="2"/>
                          </a:rPr>
                          <m:t>𝜎</m:t>
                        </m:r>
                      </m:e>
                      <m:sub>
                        <m:r>
                          <a:rPr lang="en-I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Mathematica1" panose="05000502060100000001" pitchFamily="2" charset="2"/>
                          </a:rPr>
                          <m:t>𝑡𝑜𝑡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I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curve for </a:t>
                </a:r>
                <a:r>
                  <a:rPr lang="en-IN" baseline="30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IN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 nucleus results in double-peak structure in accordance to the measurements</a:t>
                </a:r>
              </a:p>
              <a:p>
                <a:pPr marL="457200" indent="-45720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r>
                  <a:rPr lang="en-IN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Direct/Indirect </a:t>
                </a:r>
                <a14:m>
                  <m:oMath xmlns:m="http://schemas.openxmlformats.org/officeDocument/2006/math">
                    <m:r>
                      <a:rPr lang="en-I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Mathematica1" panose="05000502060100000001" pitchFamily="2" charset="2"/>
                      </a:rPr>
                      <m:t>𝜎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Mathematica1" panose="05000502060100000001" pitchFamily="2" charset="2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Mathematica1" panose="05000502060100000001" pitchFamily="2" charset="2"/>
                          </a:rPr>
                          <m:t>𝛾</m:t>
                        </m:r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Mathematica1" panose="05000502060100000001" pitchFamily="2" charset="2"/>
                          </a:rPr>
                          <m:t>,</m:t>
                        </m:r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Mathematica1" panose="05000502060100000001" pitchFamily="2" charset="2"/>
                          </a:rPr>
                          <m:t>𝑛𝑝</m:t>
                        </m:r>
                      </m:e>
                    </m:d>
                  </m:oMath>
                </a14:m>
                <a:r>
                  <a:rPr lang="en-IN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 measurements inside and above GDR peaks can used to compare current and older </a:t>
                </a:r>
                <a:r>
                  <a:rPr lang="en-IN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approaches.</a:t>
                </a:r>
                <a:endParaRPr lang="en-IN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Mathematica1" panose="05000502060100000001" pitchFamily="2" charset="2"/>
                </a:endParaRPr>
              </a:p>
              <a:p>
                <a:pPr marL="457200" indent="-45720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r>
                  <a:rPr lang="en-IN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Proposed </a:t>
                </a:r>
                <a:r>
                  <a:rPr lang="en-IN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approach </a:t>
                </a:r>
                <a:r>
                  <a:rPr lang="en-IN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is being </a:t>
                </a:r>
                <a:r>
                  <a:rPr lang="en-IN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extended for N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Mathematica1" panose="05000502060100000001" pitchFamily="2" charset="2"/>
                      </a:rPr>
                      <m:t>≠</m:t>
                    </m:r>
                  </m:oMath>
                </a14:m>
                <a:r>
                  <a:rPr lang="en-IN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Z </a:t>
                </a:r>
                <a:r>
                  <a:rPr lang="en-IN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nuclei assuming 3N structures</a:t>
                </a:r>
                <a:r>
                  <a:rPr lang="en-IN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.</a:t>
                </a:r>
              </a:p>
              <a:p>
                <a:pPr marL="914400" lvl="1" indent="-45720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Possibility of new phenomena like (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Mathematica1" panose="05000502060100000001" pitchFamily="2" charset="2"/>
                      </a:rPr>
                      <m:t>𝛾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Mathematica1" panose="05000502060100000001" pitchFamily="2" charset="2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Mathematica1" panose="05000502060100000001" pitchFamily="2" charset="2"/>
                      </a:rPr>
                      <m:t>𝑁𝑑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Mathematica1" panose="05000502060100000001" pitchFamily="2" charset="2"/>
                      </a:rPr>
                      <m:t>)</m:t>
                    </m:r>
                  </m:oMath>
                </a14:m>
                <a:r>
                  <a:rPr lang="en-IN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 photonuclear reactions with kinematic correlations of outgoing N and deuteron</a:t>
                </a:r>
              </a:p>
              <a:p>
                <a:pPr marL="457200" indent="-457200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Shell effect, secondary interactions, coulomb and nuclear potential barriers will be implemented in future.</a:t>
                </a:r>
                <a:endParaRPr lang="en-IN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Mathematica1" panose="05000502060100000001" pitchFamily="2" charset="2"/>
                </a:endParaRPr>
              </a:p>
              <a:p>
                <a:pPr marL="457200" indent="-457200">
                  <a:buFont typeface="Wingdings" panose="05000000000000000000" pitchFamily="2" charset="2"/>
                  <a:buChar char="v"/>
                </a:pPr>
                <a:endParaRPr lang="en-I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Mathematica1" panose="05000502060100000001" pitchFamily="2" charset="2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48" y="1115342"/>
                <a:ext cx="11898352" cy="3906967"/>
              </a:xfrm>
              <a:prstGeom prst="rect">
                <a:avLst/>
              </a:prstGeom>
              <a:blipFill rotWithShape="0">
                <a:blip r:embed="rId2"/>
                <a:stretch>
                  <a:fillRect l="-307" t="-93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622624" y="0"/>
            <a:ext cx="62776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3200" dirty="0">
                <a:latin typeface="Bookman Old Style" panose="02050604050505020204" pitchFamily="18" charset="0"/>
              </a:rPr>
              <a:t>Summary and Future Outlook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895AB2F6-A50F-4A97-BC07-BB272023FC08}" type="slidenum">
              <a:rPr lang="hi-IN" smtClean="0"/>
              <a:t>14</a:t>
            </a:fld>
            <a:endParaRPr lang="hi-IN" dirty="0"/>
          </a:p>
        </p:txBody>
      </p:sp>
      <p:sp>
        <p:nvSpPr>
          <p:cNvPr id="5" name="TextBox 4"/>
          <p:cNvSpPr txBox="1"/>
          <p:nvPr/>
        </p:nvSpPr>
        <p:spPr>
          <a:xfrm>
            <a:off x="2768097" y="5472898"/>
            <a:ext cx="5527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Work in isolation -&gt; Need suggestions/collaborations </a:t>
            </a:r>
            <a:endParaRPr lang="en-IN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20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5682" y="2271046"/>
            <a:ext cx="83458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800" dirty="0" smtClean="0">
                <a:solidFill>
                  <a:srgbClr val="00B050"/>
                </a:solidFill>
                <a:latin typeface="Constantia" panose="02030602050306030303" pitchFamily="18" charset="0"/>
              </a:rPr>
              <a:t>Thank you for your attentions !</a:t>
            </a:r>
            <a:endParaRPr lang="hi-IN" sz="4800" dirty="0">
              <a:solidFill>
                <a:srgbClr val="00B05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895AB2F6-A50F-4A97-BC07-BB272023FC08}" type="slidenum">
              <a:rPr lang="hi-IN" smtClean="0"/>
              <a:t>15</a:t>
            </a:fld>
            <a:endParaRPr lang="hi-IN" dirty="0"/>
          </a:p>
        </p:txBody>
      </p:sp>
    </p:spTree>
    <p:extLst>
      <p:ext uri="{BB962C8B-B14F-4D97-AF65-F5344CB8AC3E}">
        <p14:creationId xmlns:p14="http://schemas.microsoft.com/office/powerpoint/2010/main" val="168387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8117" y="3088888"/>
            <a:ext cx="3114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Additional Slides</a:t>
            </a:r>
            <a:endParaRPr lang="hi-IN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B2F6-A50F-4A97-BC07-BB272023FC08}" type="slidenum">
              <a:rPr lang="hi-IN" smtClean="0"/>
              <a:t>16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42112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6914" y="0"/>
            <a:ext cx="949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>
                <a:solidFill>
                  <a:srgbClr val="FF0000"/>
                </a:solidFill>
                <a:latin typeface="Bodoni MT" panose="02070603080606020203" pitchFamily="18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IN" sz="3200" dirty="0" smtClean="0">
                <a:solidFill>
                  <a:srgbClr val="FF0000"/>
                </a:solidFill>
                <a:latin typeface="Bodoni MT" panose="020706030806060202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rief Review of Quasi-deuteron Model</a:t>
            </a:r>
            <a:endParaRPr lang="hi-IN" sz="3200" dirty="0">
              <a:solidFill>
                <a:srgbClr val="FF0000"/>
              </a:solidFill>
              <a:latin typeface="Bodoni MT" panose="02070603080606020203" pitchFamily="18" charset="0"/>
              <a:ea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06125" y="713625"/>
                <a:ext cx="11985875" cy="5790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B050"/>
                    </a:solidFill>
                    <a:latin typeface="Bodoni MT" panose="02070603080606020203" pitchFamily="18" charset="0"/>
                    <a:cs typeface="Times New Roman" panose="02020603050405020304" pitchFamily="18" charset="0"/>
                  </a:rPr>
                  <a:t>Assuming,    N*Z = Possible no of np pairs</a:t>
                </a:r>
              </a:p>
              <a:p>
                <a:r>
                  <a:rPr lang="en-US" sz="2000" dirty="0" smtClean="0">
                    <a:solidFill>
                      <a:srgbClr val="00B050"/>
                    </a:solidFill>
                    <a:latin typeface="Bodoni MT" panose="02070603080606020203" pitchFamily="18" charset="0"/>
                    <a:cs typeface="Times New Roman" panose="02020603050405020304" pitchFamily="18" charset="0"/>
                  </a:rPr>
                  <a:t>                      with Interaction probability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∝</m:t>
                    </m:r>
                  </m:oMath>
                </a14:m>
                <a:r>
                  <a:rPr lang="en-US" sz="2000" dirty="0" smtClean="0">
                    <a:solidFill>
                      <a:srgbClr val="00B050"/>
                    </a:solidFill>
                    <a:latin typeface="Bodoni MT" panose="020706030806060202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sz="2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IN" sz="2000" b="0" i="0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Volume</m:t>
                        </m:r>
                        <m:r>
                          <a:rPr lang="en-IN" sz="2000" b="0" i="0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IN" sz="2000" b="0" i="0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of</m:t>
                        </m:r>
                        <m:r>
                          <a:rPr lang="en-IN" sz="2000" b="0" i="0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IN" sz="2000" b="0" i="0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nucleus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rgbClr val="00B050"/>
                    </a:solidFill>
                    <a:latin typeface="Bodoni MT" panose="02070603080606020203" pitchFamily="18" charset="0"/>
                    <a:cs typeface="Times New Roman" panose="02020603050405020304" pitchFamily="18" charset="0"/>
                  </a:rPr>
                  <a:t> = 1/A</a:t>
                </a:r>
              </a:p>
              <a:p>
                <a:endParaRPr lang="en-US" sz="2000" dirty="0">
                  <a:solidFill>
                    <a:srgbClr val="00B050"/>
                  </a:solidFill>
                  <a:latin typeface="Bodoni MT" panose="02070603080606020203" pitchFamily="18" charset="0"/>
                  <a:cs typeface="Times New Roman" panose="02020603050405020304" pitchFamily="18" charset="0"/>
                </a:endParaRPr>
              </a:p>
              <a:p>
                <a:r>
                  <a:rPr lang="en-IN" sz="2000" dirty="0" smtClean="0">
                    <a:solidFill>
                      <a:srgbClr val="00B050"/>
                    </a:solidFill>
                    <a:latin typeface="Bodoni MT" panose="02070603080606020203" pitchFamily="18" charset="0"/>
                  </a:rPr>
                  <a:t>Levinger</a:t>
                </a:r>
                <a:r>
                  <a:rPr lang="en-IN" sz="2000" baseline="30000" dirty="0" smtClean="0">
                    <a:solidFill>
                      <a:srgbClr val="00B050"/>
                    </a:solidFill>
                    <a:latin typeface="Bodoni MT" panose="02070603080606020203" pitchFamily="18" charset="0"/>
                  </a:rPr>
                  <a:t>1</a:t>
                </a:r>
                <a:r>
                  <a:rPr lang="en-IN" sz="2000" dirty="0" smtClean="0">
                    <a:solidFill>
                      <a:srgbClr val="00B050"/>
                    </a:solidFill>
                    <a:latin typeface="Bodoni MT" panose="02070603080606020203" pitchFamily="18" charset="0"/>
                  </a:rPr>
                  <a:t> proposed that </a:t>
                </a:r>
                <a14:m>
                  <m:oMath xmlns:m="http://schemas.openxmlformats.org/officeDocument/2006/math">
                    <m:r>
                      <a:rPr lang="en-IN" sz="2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IN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IN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IN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𝑛𝑝</m:t>
                        </m:r>
                      </m:e>
                    </m:d>
                  </m:oMath>
                </a14:m>
                <a:r>
                  <a:rPr lang="en-IN" sz="2000" dirty="0" smtClean="0">
                    <a:solidFill>
                      <a:srgbClr val="00B050"/>
                    </a:solidFill>
                    <a:latin typeface="Bodoni MT" panose="02070603080606020203" pitchFamily="18" charset="0"/>
                  </a:rPr>
                  <a:t> is</a:t>
                </a:r>
                <a:endParaRPr lang="en-IN" sz="2000" dirty="0">
                  <a:solidFill>
                    <a:srgbClr val="00B050"/>
                  </a:solidFill>
                  <a:latin typeface="Bodoni MT" panose="02070603080606020203" pitchFamily="18" charset="0"/>
                </a:endParaRPr>
              </a:p>
              <a:p>
                <a:r>
                  <a:rPr lang="en-US" sz="2000" dirty="0">
                    <a:solidFill>
                      <a:srgbClr val="00B050"/>
                    </a:solidFill>
                    <a:latin typeface="Bodoni MT" panose="02070603080606020203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IN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IN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  <m:r>
                          <a:rPr lang="en-IN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IN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𝑛𝑝</m:t>
                        </m:r>
                      </m:e>
                    </m:d>
                    <m:r>
                      <a:rPr lang="en-IN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IN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IN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IN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  <m:r>
                          <a:rPr lang="en-IN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IN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num>
                      <m:den>
                        <m:r>
                          <a:rPr lang="en-IN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den>
                    </m:f>
                    <m:r>
                      <a:rPr lang="en-IN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IN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IN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B050"/>
                    </a:solidFill>
                    <a:latin typeface="Bodoni MT" panose="02070603080606020203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IN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000" dirty="0" smtClean="0">
                    <a:solidFill>
                      <a:srgbClr val="00B050"/>
                    </a:solidFill>
                    <a:latin typeface="Bodoni MT" panose="02070603080606020203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, </a:t>
                </a:r>
                <a:r>
                  <a:rPr lang="en-US" sz="2000" dirty="0">
                    <a:solidFill>
                      <a:srgbClr val="00B050"/>
                    </a:solidFill>
                    <a:latin typeface="Bodoni MT" panose="02070603080606020203" pitchFamily="18" charset="0"/>
                    <a:cs typeface="Times New Roman" panose="02020603050405020304" pitchFamily="18" charset="0"/>
                  </a:rPr>
                  <a:t>np)             </a:t>
                </a:r>
                <a:r>
                  <a:rPr lang="en-US" sz="2000" dirty="0" smtClean="0">
                    <a:solidFill>
                      <a:srgbClr val="00B050"/>
                    </a:solidFill>
                    <a:latin typeface="Bodoni MT" panose="02070603080606020203" pitchFamily="18" charset="0"/>
                    <a:cs typeface="Times New Roman" panose="02020603050405020304" pitchFamily="18" charset="0"/>
                  </a:rPr>
                  <a:t>(1)  Where,  Levinger constant ~  4-10 </a:t>
                </a:r>
                <a:endParaRPr lang="en-US" sz="2000" dirty="0">
                  <a:solidFill>
                    <a:srgbClr val="00B050"/>
                  </a:solidFill>
                  <a:latin typeface="Bodoni MT" panose="02070603080606020203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 smtClean="0">
                  <a:solidFill>
                    <a:srgbClr val="00B050"/>
                  </a:solidFill>
                  <a:latin typeface="Bodoni MT" panose="02070603080606020203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en-US" sz="2000" dirty="0" smtClean="0">
                    <a:solidFill>
                      <a:srgbClr val="00B050"/>
                    </a:solidFill>
                    <a:latin typeface="Bodoni MT" panose="02070603080606020203" pitchFamily="18" charset="0"/>
                    <a:cs typeface="Times New Roman" panose="02020603050405020304" pitchFamily="18" charset="0"/>
                  </a:rPr>
                  <a:t>Excellent support from measurements</a:t>
                </a:r>
                <a:r>
                  <a:rPr lang="en-US" sz="2000" baseline="30000" dirty="0" smtClean="0">
                    <a:solidFill>
                      <a:srgbClr val="00B050"/>
                    </a:solidFill>
                    <a:latin typeface="Bodoni MT" panose="02070603080606020203" pitchFamily="18" charset="0"/>
                    <a:cs typeface="Times New Roman" panose="02020603050405020304" pitchFamily="18" charset="0"/>
                  </a:rPr>
                  <a:t>2,3,4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sz="2000" dirty="0" smtClean="0">
                    <a:solidFill>
                      <a:srgbClr val="00B050"/>
                    </a:solidFill>
                    <a:latin typeface="Bodoni MT" panose="02070603080606020203" pitchFamily="18" charset="0"/>
                    <a:cs typeface="Times New Roman" panose="02020603050405020304" pitchFamily="18" charset="0"/>
                  </a:rPr>
                  <a:t>Dominant photo-disintegration mechanism for E</a:t>
                </a:r>
                <a:r>
                  <a:rPr lang="en-US" sz="2000" dirty="0" smtClean="0">
                    <a:solidFill>
                      <a:srgbClr val="00B050"/>
                    </a:solidFill>
                    <a:latin typeface="Bodoni MT" panose="02070603080606020203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 &gt;40-50 MeV onward</a:t>
                </a:r>
              </a:p>
              <a:p>
                <a:r>
                  <a:rPr lang="en-US" sz="2000" dirty="0">
                    <a:solidFill>
                      <a:srgbClr val="00B050"/>
                    </a:solidFill>
                    <a:latin typeface="Bodoni MT" panose="02070603080606020203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 </a:t>
                </a:r>
                <a:r>
                  <a:rPr lang="en-US" sz="2000" dirty="0" smtClean="0">
                    <a:solidFill>
                      <a:srgbClr val="00B050"/>
                    </a:solidFill>
                    <a:latin typeface="Bodoni MT" panose="02070603080606020203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   up to pion threshold energy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sz="2000" dirty="0" smtClean="0">
                    <a:solidFill>
                      <a:srgbClr val="00B050"/>
                    </a:solidFill>
                    <a:latin typeface="Bodoni MT" panose="02070603080606020203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Significant contribution even at much higher energy </a:t>
                </a:r>
              </a:p>
              <a:p>
                <a:r>
                  <a:rPr lang="en-US" sz="2000" dirty="0">
                    <a:solidFill>
                      <a:srgbClr val="00B050"/>
                    </a:solidFill>
                    <a:latin typeface="Bodoni MT" panose="02070603080606020203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 </a:t>
                </a:r>
                <a:r>
                  <a:rPr lang="en-US" sz="2000" dirty="0" smtClean="0">
                    <a:solidFill>
                      <a:srgbClr val="00B050"/>
                    </a:solidFill>
                    <a:latin typeface="Bodoni MT" panose="02070603080606020203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   (for example, ref</a:t>
                </a:r>
                <a:r>
                  <a:rPr lang="en-US" sz="2000" baseline="30000" dirty="0" smtClean="0">
                    <a:solidFill>
                      <a:srgbClr val="00B050"/>
                    </a:solidFill>
                    <a:latin typeface="Bodoni MT" panose="02070603080606020203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5,6</a:t>
                </a:r>
                <a:r>
                  <a:rPr lang="en-US" sz="2000" dirty="0" smtClean="0">
                    <a:solidFill>
                      <a:srgbClr val="00B050"/>
                    </a:solidFill>
                    <a:latin typeface="Bodoni MT" panose="02070603080606020203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 for E ~600 MeV</a:t>
                </a:r>
                <a:r>
                  <a:rPr lang="en-US" sz="2000" baseline="30000" dirty="0">
                    <a:solidFill>
                      <a:srgbClr val="00B050"/>
                    </a:solidFill>
                    <a:latin typeface="Bodoni MT" panose="02070603080606020203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 </a:t>
                </a:r>
                <a:r>
                  <a:rPr lang="en-US" sz="2000" dirty="0" smtClean="0">
                    <a:solidFill>
                      <a:srgbClr val="00B050"/>
                    </a:solidFill>
                    <a:latin typeface="Bodoni MT" panose="02070603080606020203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&amp; 4.5GeV</a:t>
                </a:r>
                <a:r>
                  <a:rPr lang="en-US" sz="2000" baseline="30000" dirty="0" smtClean="0">
                    <a:solidFill>
                      <a:srgbClr val="00B050"/>
                    </a:solidFill>
                    <a:latin typeface="Bodoni MT" panose="02070603080606020203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 </a:t>
                </a:r>
                <a:r>
                  <a:rPr lang="en-US" sz="2000" dirty="0" smtClean="0">
                    <a:solidFill>
                      <a:srgbClr val="00B050"/>
                    </a:solidFill>
                    <a:latin typeface="Bodoni MT" panose="02070603080606020203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respectively)</a:t>
                </a:r>
                <a:endParaRPr lang="en-US" sz="2000" dirty="0" smtClean="0">
                  <a:solidFill>
                    <a:srgbClr val="00B050"/>
                  </a:solidFill>
                  <a:latin typeface="Bodoni MT" panose="02070603080606020203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Tx/>
                  <a:buChar char="-"/>
                </a:pPr>
                <a:endParaRPr lang="en-US" sz="2400" dirty="0" smtClean="0">
                  <a:solidFill>
                    <a:srgbClr val="00B050"/>
                  </a:solidFill>
                  <a:latin typeface="Bodoni MT" panose="02070603080606020203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 smtClean="0">
                    <a:solidFill>
                      <a:srgbClr val="0070C0"/>
                    </a:solidFill>
                    <a:latin typeface="Bodoni MT" panose="02070603080606020203" pitchFamily="18" charset="0"/>
                    <a:cs typeface="Times New Roman" panose="02020603050405020304" pitchFamily="18" charset="0"/>
                  </a:rPr>
                  <a:t>Since the observed cross-sections (by direct methods) for lower E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Bodoni MT" panose="02070603080606020203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 side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Bodoni MT" panose="02070603080606020203" pitchFamily="18" charset="0"/>
                    <a:cs typeface="Times New Roman" panose="02020603050405020304" pitchFamily="18" charset="0"/>
                  </a:rPr>
                  <a:t>were </a:t>
                </a:r>
              </a:p>
              <a:p>
                <a:r>
                  <a:rPr lang="en-US" sz="2000" dirty="0" smtClean="0">
                    <a:solidFill>
                      <a:srgbClr val="0070C0"/>
                    </a:solidFill>
                    <a:latin typeface="Bodoni MT" panose="02070603080606020203" pitchFamily="18" charset="0"/>
                    <a:cs typeface="Times New Roman" panose="02020603050405020304" pitchFamily="18" charset="0"/>
                  </a:rPr>
                  <a:t>significantly lower than Eq. 1</a:t>
                </a:r>
              </a:p>
              <a:p>
                <a:pPr marL="285750" indent="-285750">
                  <a:buFontTx/>
                  <a:buChar char="-"/>
                </a:pPr>
                <a:r>
                  <a:rPr lang="en-IN" sz="2000" dirty="0" smtClean="0">
                    <a:solidFill>
                      <a:srgbClr val="0070C0"/>
                    </a:solidFill>
                    <a:latin typeface="Bodoni MT" panose="02070603080606020203" pitchFamily="18" charset="0"/>
                  </a:rPr>
                  <a:t>Levinger (1979)</a:t>
                </a:r>
                <a:r>
                  <a:rPr lang="en-IN" sz="2000" baseline="30000" dirty="0">
                    <a:solidFill>
                      <a:srgbClr val="0070C0"/>
                    </a:solidFill>
                    <a:latin typeface="Bodoni MT" panose="02070603080606020203" pitchFamily="18" charset="0"/>
                  </a:rPr>
                  <a:t>7</a:t>
                </a:r>
                <a:r>
                  <a:rPr lang="en-IN" sz="2000" baseline="30000" dirty="0" smtClean="0">
                    <a:solidFill>
                      <a:srgbClr val="0070C0"/>
                    </a:solidFill>
                    <a:latin typeface="Bodoni MT" panose="02070603080606020203" pitchFamily="18" charset="0"/>
                  </a:rPr>
                  <a:t> </a:t>
                </a:r>
                <a:r>
                  <a:rPr lang="en-IN" sz="2000" dirty="0" smtClean="0">
                    <a:solidFill>
                      <a:srgbClr val="0070C0"/>
                    </a:solidFill>
                    <a:latin typeface="Bodoni MT" panose="02070603080606020203" pitchFamily="18" charset="0"/>
                  </a:rPr>
                  <a:t>proposed damping term </a:t>
                </a:r>
                <a:r>
                  <a:rPr lang="en-IN" sz="2000" dirty="0" err="1">
                    <a:solidFill>
                      <a:srgbClr val="0070C0"/>
                    </a:solidFill>
                    <a:latin typeface="Bodoni MT" panose="02070603080606020203" pitchFamily="18" charset="0"/>
                  </a:rPr>
                  <a:t>e</a:t>
                </a:r>
                <a:r>
                  <a:rPr lang="en-IN" sz="2000" dirty="0" err="1" smtClean="0">
                    <a:solidFill>
                      <a:srgbClr val="0070C0"/>
                    </a:solidFill>
                    <a:latin typeface="Bodoni MT" panose="02070603080606020203" pitchFamily="18" charset="0"/>
                  </a:rPr>
                  <a:t>xp</a:t>
                </a:r>
                <a:r>
                  <a:rPr lang="en-IN" sz="2000" dirty="0" smtClean="0">
                    <a:solidFill>
                      <a:srgbClr val="0070C0"/>
                    </a:solidFill>
                    <a:latin typeface="Bodoni MT" panose="02070603080606020203" pitchFamily="18" charset="0"/>
                  </a:rPr>
                  <a:t>(-D/E</a:t>
                </a:r>
                <a:r>
                  <a:rPr lang="en-IN" sz="2000" dirty="0" smtClean="0">
                    <a:solidFill>
                      <a:srgbClr val="0070C0"/>
                    </a:solidFill>
                    <a:latin typeface="Bodoni MT" panose="02070603080606020203" pitchFamily="18" charset="0"/>
                    <a:sym typeface="Mathematica1" panose="05000502060100000001" pitchFamily="2" charset="2"/>
                  </a:rPr>
                  <a:t></a:t>
                </a:r>
                <a:r>
                  <a:rPr lang="en-IN" sz="2000" dirty="0" smtClean="0">
                    <a:solidFill>
                      <a:srgbClr val="0070C0"/>
                    </a:solidFill>
                    <a:latin typeface="Bodoni MT" panose="02070603080606020203" pitchFamily="18" charset="0"/>
                  </a:rPr>
                  <a:t>)</a:t>
                </a:r>
              </a:p>
              <a:p>
                <a:pPr marL="285750" indent="-285750">
                  <a:buFontTx/>
                  <a:buChar char="-"/>
                </a:pPr>
                <a:r>
                  <a:rPr lang="en-IN" sz="2000" dirty="0" smtClean="0">
                    <a:solidFill>
                      <a:srgbClr val="0070C0"/>
                    </a:solidFill>
                    <a:latin typeface="Bodoni MT" panose="02070603080606020203" pitchFamily="18" charset="0"/>
                  </a:rPr>
                  <a:t>Chadwick </a:t>
                </a:r>
                <a:r>
                  <a:rPr lang="en-IN" sz="2000" i="1" dirty="0" smtClean="0">
                    <a:solidFill>
                      <a:srgbClr val="0070C0"/>
                    </a:solidFill>
                    <a:latin typeface="Bodoni MT" panose="02070603080606020203" pitchFamily="18" charset="0"/>
                  </a:rPr>
                  <a:t>et al. </a:t>
                </a:r>
                <a:r>
                  <a:rPr lang="en-IN" sz="2000" dirty="0" smtClean="0">
                    <a:solidFill>
                      <a:srgbClr val="0070C0"/>
                    </a:solidFill>
                    <a:latin typeface="Bodoni MT" panose="02070603080606020203" pitchFamily="18" charset="0"/>
                  </a:rPr>
                  <a:t>(1991) introduced a Pauli-blocking term</a:t>
                </a:r>
                <a:r>
                  <a:rPr lang="en-IN" sz="2000" baseline="30000" dirty="0" smtClean="0">
                    <a:solidFill>
                      <a:srgbClr val="0070C0"/>
                    </a:solidFill>
                    <a:latin typeface="Bodoni MT" panose="02070603080606020203" pitchFamily="18" charset="0"/>
                  </a:rPr>
                  <a:t>8</a:t>
                </a:r>
              </a:p>
              <a:p>
                <a:pPr marL="742950" lvl="1" indent="-285750">
                  <a:buFontTx/>
                  <a:buChar char="-"/>
                </a:pPr>
                <a:r>
                  <a:rPr lang="en-IN" sz="2000" dirty="0" smtClean="0">
                    <a:solidFill>
                      <a:srgbClr val="0070C0"/>
                    </a:solidFill>
                    <a:latin typeface="Bodoni MT" panose="02070603080606020203" pitchFamily="18" charset="0"/>
                    <a:ea typeface="Cambria Math" panose="02040503050406030204" pitchFamily="18" charset="0"/>
                  </a:rPr>
                  <a:t>Calculated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𝑞𝑑</m:t>
                        </m:r>
                      </m:sub>
                    </m:sSub>
                    <m:r>
                      <a:rPr lang="en-IN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IN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𝑛𝑝</m:t>
                    </m:r>
                    <m:r>
                      <a:rPr lang="en-IN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000" dirty="0" smtClean="0">
                    <a:solidFill>
                      <a:srgbClr val="0070C0"/>
                    </a:solidFill>
                    <a:latin typeface="Bodoni MT" panose="02070603080606020203" pitchFamily="18" charset="0"/>
                  </a:rPr>
                  <a:t> peaks</a:t>
                </a:r>
                <a:r>
                  <a:rPr lang="en-IN" sz="2000" baseline="30000" dirty="0" smtClean="0">
                    <a:solidFill>
                      <a:srgbClr val="0070C0"/>
                    </a:solidFill>
                    <a:latin typeface="Bodoni MT" panose="02070603080606020203" pitchFamily="18" charset="0"/>
                  </a:rPr>
                  <a:t>8</a:t>
                </a:r>
                <a:r>
                  <a:rPr lang="en-IN" sz="2000" dirty="0" smtClean="0">
                    <a:solidFill>
                      <a:srgbClr val="0070C0"/>
                    </a:solidFill>
                    <a:latin typeface="Bodoni MT" panose="02070603080606020203" pitchFamily="18" charset="0"/>
                  </a:rPr>
                  <a:t> ~ 70-80 MeV</a:t>
                </a:r>
              </a:p>
              <a:p>
                <a:endParaRPr lang="en-IN" sz="2400" baseline="30000" dirty="0">
                  <a:solidFill>
                    <a:srgbClr val="0070C0"/>
                  </a:solidFill>
                  <a:latin typeface="Bodoni MT" panose="02070603080606020203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25" y="713625"/>
                <a:ext cx="11985875" cy="5790239"/>
              </a:xfrm>
              <a:prstGeom prst="rect">
                <a:avLst/>
              </a:prstGeom>
              <a:blipFill rotWithShape="0">
                <a:blip r:embed="rId2"/>
                <a:stretch>
                  <a:fillRect l="-560" t="-263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8474927" y="3334215"/>
            <a:ext cx="3579541" cy="2634201"/>
            <a:chOff x="9232916" y="4784249"/>
            <a:chExt cx="2455817" cy="163598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2916" y="4784249"/>
              <a:ext cx="2455817" cy="163598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9854293" y="5151812"/>
                  <a:ext cx="491673" cy="241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9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IN" sz="9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9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IN" sz="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  <m:r>
                          <a:rPr lang="en-IN" sz="9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hi-IN" sz="9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54293" y="5151812"/>
                  <a:ext cx="491673" cy="24186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i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Rectangle 6"/>
          <p:cNvSpPr/>
          <p:nvPr/>
        </p:nvSpPr>
        <p:spPr>
          <a:xfrm>
            <a:off x="0" y="6370879"/>
            <a:ext cx="12192000" cy="502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445" lvl="0" algn="just" fontAlgn="base">
              <a:lnSpc>
                <a:spcPct val="111000"/>
              </a:lnSpc>
              <a:spcAft>
                <a:spcPts val="25"/>
              </a:spcAft>
              <a:buClr>
                <a:srgbClr val="221F1F"/>
              </a:buClr>
              <a:buSzPts val="950"/>
            </a:pPr>
            <a:r>
              <a:rPr lang="en-IN" sz="1200" b="1" dirty="0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IN" sz="1200" dirty="0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Levinger J. S., Phys. Rev. 84, 43 (1951)</a:t>
            </a:r>
            <a:r>
              <a:rPr lang="en-IN" sz="1200" dirty="0" smtClean="0">
                <a:solidFill>
                  <a:srgbClr val="221F1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N" sz="1200" b="1" dirty="0" smtClean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IN" sz="1200" dirty="0" smtClean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200" dirty="0" err="1" smtClean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McGeorge</a:t>
            </a:r>
            <a:r>
              <a:rPr lang="en-IN" sz="1200" dirty="0" smtClean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J. C. </a:t>
            </a:r>
            <a:r>
              <a:rPr lang="en-IN" sz="1200" i="1" dirty="0" smtClean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al., </a:t>
            </a:r>
            <a:r>
              <a:rPr lang="en-IN" sz="1200" dirty="0" smtClean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Phys. Rev. C 51, 1967 (1995). </a:t>
            </a:r>
            <a:r>
              <a:rPr lang="en-IN" sz="1200" b="1" dirty="0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IN" sz="1200" dirty="0" err="1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Odian</a:t>
            </a:r>
            <a:r>
              <a:rPr lang="en-IN" sz="1200" dirty="0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A.C. </a:t>
            </a:r>
            <a:r>
              <a:rPr lang="en-IN" sz="1200" i="1" dirty="0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al., </a:t>
            </a:r>
            <a:r>
              <a:rPr lang="en-IN" sz="1200" dirty="0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Phys. Rev. 102, 837 (1956).</a:t>
            </a:r>
            <a:r>
              <a:rPr lang="en-IN" sz="1200" b="1" dirty="0" smtClean="0">
                <a:solidFill>
                  <a:srgbClr val="221F1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200" b="1" dirty="0" smtClean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IN" sz="1200" dirty="0" smtClean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Stein, P.C. </a:t>
            </a:r>
            <a:r>
              <a:rPr lang="en-IN" sz="1200" i="1" dirty="0" smtClean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al., </a:t>
            </a:r>
            <a:r>
              <a:rPr lang="en-IN" sz="1200" dirty="0" smtClean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Phys. Rev. 119, 348 (1960) </a:t>
            </a:r>
            <a:r>
              <a:rPr lang="en-IN" sz="1200" b="1" dirty="0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IN" sz="1200" dirty="0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Baba K., </a:t>
            </a:r>
            <a:r>
              <a:rPr lang="en-IN" sz="1200" dirty="0" err="1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IN" sz="1200" dirty="0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Phys. A 415, 462</a:t>
            </a:r>
            <a:r>
              <a:rPr lang="en-IN" sz="1200" dirty="0" smtClean="0">
                <a:solidFill>
                  <a:srgbClr val="221F1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200" b="1" dirty="0" smtClean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IN" sz="1200" dirty="0" err="1" smtClean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Alanakyan</a:t>
            </a:r>
            <a:r>
              <a:rPr lang="en-IN" sz="1200" dirty="0" smtClean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K. V. </a:t>
            </a:r>
            <a:r>
              <a:rPr lang="en-IN" sz="1200" i="1" dirty="0" smtClean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al., </a:t>
            </a:r>
            <a:r>
              <a:rPr lang="en-IN" sz="1200" dirty="0" err="1" smtClean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IN" sz="1200" dirty="0" smtClean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N" sz="1200" dirty="0" err="1" smtClean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Phys</a:t>
            </a:r>
            <a:r>
              <a:rPr lang="en-IN" sz="1200" dirty="0" smtClean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367, 429 (1981) </a:t>
            </a:r>
            <a:r>
              <a:rPr lang="en-IN" sz="1200" b="1" dirty="0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en-IN" sz="1200" dirty="0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Levinger, J. S., Phys. Lett. B 82, 181 (1979). </a:t>
            </a:r>
            <a:r>
              <a:rPr lang="en-IN" sz="1200" b="1" dirty="0" smtClean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en-IN" sz="1200" dirty="0" smtClean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Chadwick, M. B. </a:t>
            </a:r>
            <a:r>
              <a:rPr lang="en-IN" sz="1200" i="1" dirty="0" smtClean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al., </a:t>
            </a:r>
            <a:r>
              <a:rPr lang="en-IN" sz="1200" dirty="0" smtClean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Phys. Rev. C 37, 814 (1991).</a:t>
            </a:r>
            <a:endParaRPr lang="en-IN" sz="1200" b="1" dirty="0">
              <a:solidFill>
                <a:srgbClr val="7030A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3980" y="5918492"/>
            <a:ext cx="1421479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IN" sz="1200" dirty="0" smtClean="0"/>
              <a:t>Very large damping </a:t>
            </a:r>
            <a:endParaRPr lang="hi-IN" sz="1200" dirty="0"/>
          </a:p>
        </p:txBody>
      </p:sp>
      <p:sp>
        <p:nvSpPr>
          <p:cNvPr id="9" name="Oval 8"/>
          <p:cNvSpPr/>
          <p:nvPr/>
        </p:nvSpPr>
        <p:spPr>
          <a:xfrm rot="20032895">
            <a:off x="9194808" y="4773695"/>
            <a:ext cx="1368139" cy="8697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8809463" y="5408341"/>
            <a:ext cx="791737" cy="560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39" y="596534"/>
            <a:ext cx="2563794" cy="273768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596694" y="369459"/>
            <a:ext cx="1938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 smtClean="0">
                <a:latin typeface="Bodoni MT" panose="02070603080606020203" pitchFamily="18" charset="0"/>
              </a:rPr>
              <a:t>Barton, Phys. Rev. 95, 573 </a:t>
            </a:r>
            <a:endParaRPr lang="hi-IN" sz="12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90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5818" y="850175"/>
                <a:ext cx="10968447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2400" dirty="0" smtClean="0">
                    <a:solidFill>
                      <a:srgbClr val="00B050"/>
                    </a:solidFill>
                    <a:latin typeface="Bodoni MT" panose="02070603080606020203" pitchFamily="18" charset="0"/>
                  </a:rPr>
                  <a:t>Phenomenological </a:t>
                </a:r>
                <a:r>
                  <a:rPr lang="en-IN" sz="2400" dirty="0">
                    <a:solidFill>
                      <a:srgbClr val="00B050"/>
                    </a:solidFill>
                    <a:latin typeface="Bodoni MT" panose="02070603080606020203" pitchFamily="18" charset="0"/>
                  </a:rPr>
                  <a:t>model, lacking a</a:t>
                </a:r>
                <a:r>
                  <a:rPr lang="en-IN" sz="2400" dirty="0" smtClean="0">
                    <a:solidFill>
                      <a:srgbClr val="00B050"/>
                    </a:solidFill>
                    <a:latin typeface="Bodoni MT" panose="02070603080606020203" pitchFamily="18" charset="0"/>
                  </a:rPr>
                  <a:t> </a:t>
                </a:r>
                <a:r>
                  <a:rPr lang="en-IN" sz="2400" dirty="0">
                    <a:solidFill>
                      <a:srgbClr val="00B050"/>
                    </a:solidFill>
                    <a:latin typeface="Bodoni MT" panose="02070603080606020203" pitchFamily="18" charset="0"/>
                  </a:rPr>
                  <a:t>microscopic </a:t>
                </a:r>
                <a:r>
                  <a:rPr lang="en-IN" sz="2400" dirty="0" smtClean="0">
                    <a:solidFill>
                      <a:srgbClr val="00B050"/>
                    </a:solidFill>
                    <a:latin typeface="Bodoni MT" panose="02070603080606020203" pitchFamily="18" charset="0"/>
                  </a:rPr>
                  <a:t>origin</a:t>
                </a:r>
              </a:p>
              <a:p>
                <a:pPr marL="800100" lvl="1" indent="-342900">
                  <a:buFontTx/>
                  <a:buChar char="-"/>
                </a:pPr>
                <a:r>
                  <a:rPr lang="en-IN" sz="2400" dirty="0" smtClean="0">
                    <a:solidFill>
                      <a:srgbClr val="00B050"/>
                    </a:solidFill>
                    <a:latin typeface="Bodoni MT" panose="02070603080606020203" pitchFamily="18" charset="0"/>
                  </a:rPr>
                  <a:t>Does not fit into usual shell model framework</a:t>
                </a:r>
              </a:p>
              <a:p>
                <a:pPr marL="800100" lvl="1" indent="-342900">
                  <a:buFontTx/>
                  <a:buChar char="-"/>
                </a:pPr>
                <a:r>
                  <a:rPr lang="en-IN" sz="2400" dirty="0" smtClean="0">
                    <a:solidFill>
                      <a:srgbClr val="00B050"/>
                    </a:solidFill>
                    <a:latin typeface="Bodoni MT" panose="02070603080606020203" pitchFamily="18" charset="0"/>
                  </a:rPr>
                  <a:t>Can we understand the origin of “L”?</a:t>
                </a:r>
              </a:p>
              <a:p>
                <a:pPr marL="800100" lvl="1" indent="-342900">
                  <a:buFontTx/>
                  <a:buChar char="-"/>
                </a:pPr>
                <a:r>
                  <a:rPr lang="en-IN" sz="2400" dirty="0" smtClean="0">
                    <a:solidFill>
                      <a:srgbClr val="00B050"/>
                    </a:solidFill>
                    <a:latin typeface="Bodoni MT" panose="02070603080606020203" pitchFamily="18" charset="0"/>
                  </a:rPr>
                  <a:t>Chadwick &amp; Levinger Damping terms leads to significantly smaller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IN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𝑛𝑝</m:t>
                    </m:r>
                    <m:r>
                      <a:rPr lang="en-IN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400" dirty="0" smtClean="0">
                    <a:solidFill>
                      <a:srgbClr val="00B050"/>
                    </a:solidFill>
                    <a:latin typeface="Bodoni MT" panose="02070603080606020203" pitchFamily="18" charset="0"/>
                  </a:rPr>
                  <a:t> cross-sections for light nuclei</a:t>
                </a:r>
              </a:p>
              <a:p>
                <a:pPr lvl="1"/>
                <a:r>
                  <a:rPr lang="en-IN" sz="2400" dirty="0">
                    <a:solidFill>
                      <a:srgbClr val="00B050"/>
                    </a:solidFill>
                    <a:latin typeface="Bodoni MT" panose="02070603080606020203" pitchFamily="18" charset="0"/>
                  </a:rPr>
                  <a:t> </a:t>
                </a:r>
                <a:r>
                  <a:rPr lang="en-IN" sz="2400" dirty="0" smtClean="0">
                    <a:solidFill>
                      <a:srgbClr val="00B050"/>
                    </a:solidFill>
                    <a:latin typeface="Bodoni MT" panose="02070603080606020203" pitchFamily="18" charset="0"/>
                  </a:rPr>
                  <a:t> </a:t>
                </a:r>
                <a:r>
                  <a:rPr lang="en-IN" sz="2400" dirty="0" smtClean="0">
                    <a:solidFill>
                      <a:srgbClr val="7030A0"/>
                    </a:solidFill>
                    <a:latin typeface="Bodoni MT" panose="02070603080606020203" pitchFamily="18" charset="0"/>
                  </a:rPr>
                  <a:t>Not supported by indirect (</a:t>
                </a:r>
                <a:r>
                  <a:rPr lang="en-IN" sz="2400" dirty="0" err="1">
                    <a:solidFill>
                      <a:srgbClr val="7030A0"/>
                    </a:solidFill>
                    <a:latin typeface="Bodoni MT" panose="02070603080606020203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γ</a:t>
                </a:r>
                <a:r>
                  <a:rPr lang="en-IN" sz="2400" dirty="0" err="1" smtClean="0">
                    <a:solidFill>
                      <a:srgbClr val="7030A0"/>
                    </a:solidFill>
                    <a:latin typeface="Bodoni MT" panose="02070603080606020203" pitchFamily="18" charset="0"/>
                    <a:sym typeface="Mathematica1" panose="05000502060100000001" pitchFamily="2" charset="2"/>
                  </a:rPr>
                  <a:t>,np</a:t>
                </a:r>
                <a:r>
                  <a:rPr lang="en-IN" sz="2400" dirty="0" smtClean="0">
                    <a:solidFill>
                      <a:srgbClr val="7030A0"/>
                    </a:solidFill>
                    <a:latin typeface="Bodoni MT" panose="02070603080606020203" pitchFamily="18" charset="0"/>
                    <a:sym typeface="Mathematica1" panose="05000502060100000001" pitchFamily="2" charset="2"/>
                  </a:rPr>
                  <a:t>) measurements</a:t>
                </a:r>
              </a:p>
              <a:p>
                <a:pPr lvl="1"/>
                <a:r>
                  <a:rPr lang="en-IN" sz="2400" dirty="0" smtClean="0">
                    <a:solidFill>
                      <a:srgbClr val="7030A0"/>
                    </a:solidFill>
                    <a:latin typeface="Bodoni MT" panose="02070603080606020203" pitchFamily="18" charset="0"/>
                    <a:sym typeface="Mathematica1" panose="05000502060100000001" pitchFamily="2" charset="2"/>
                  </a:rPr>
                  <a:t>    (see left side plots)</a:t>
                </a:r>
              </a:p>
              <a:p>
                <a:pPr lvl="1"/>
                <a:endParaRPr lang="en-IN" sz="2400" dirty="0" smtClean="0">
                  <a:solidFill>
                    <a:srgbClr val="00B050"/>
                  </a:solidFill>
                  <a:latin typeface="Bodoni MT" panose="02070603080606020203" pitchFamily="18" charset="0"/>
                </a:endParaRPr>
              </a:p>
              <a:p>
                <a:r>
                  <a:rPr lang="en-IN" sz="2400" dirty="0" smtClean="0">
                    <a:solidFill>
                      <a:srgbClr val="0070C0"/>
                    </a:solidFill>
                    <a:latin typeface="Bodoni MT" panose="02070603080606020203" pitchFamily="18" charset="0"/>
                  </a:rPr>
                  <a:t>How QDM can be used for light nuclei like </a:t>
                </a:r>
                <a:r>
                  <a:rPr lang="en-IN" sz="2400" baseline="30000" dirty="0" smtClean="0">
                    <a:solidFill>
                      <a:srgbClr val="0070C0"/>
                    </a:solidFill>
                    <a:latin typeface="Bodoni MT" panose="02070603080606020203" pitchFamily="18" charset="0"/>
                  </a:rPr>
                  <a:t>6</a:t>
                </a:r>
                <a:r>
                  <a:rPr lang="en-IN" sz="2400" dirty="0" smtClean="0">
                    <a:solidFill>
                      <a:srgbClr val="0070C0"/>
                    </a:solidFill>
                    <a:latin typeface="Bodoni MT" panose="02070603080606020203" pitchFamily="18" charset="0"/>
                  </a:rPr>
                  <a:t>Li ? </a:t>
                </a:r>
                <a:endParaRPr lang="en-IN" sz="2400" dirty="0">
                  <a:solidFill>
                    <a:srgbClr val="0070C0"/>
                  </a:solidFill>
                  <a:latin typeface="Bodoni MT" panose="02070603080606020203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18" y="850175"/>
                <a:ext cx="10968447" cy="3416320"/>
              </a:xfrm>
              <a:prstGeom prst="rect">
                <a:avLst/>
              </a:prstGeom>
              <a:blipFill rotWithShape="0">
                <a:blip r:embed="rId2"/>
                <a:stretch>
                  <a:fillRect l="-834" t="-1426" b="-30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70263" y="0"/>
            <a:ext cx="11312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Open Questions with QDM</a:t>
            </a:r>
            <a:endParaRPr lang="hi-IN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842" y="4395430"/>
            <a:ext cx="2430333" cy="19581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558" y="4434756"/>
            <a:ext cx="2409568" cy="19682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17052" y="4512781"/>
            <a:ext cx="49404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IN" baseline="30000" dirty="0" smtClean="0"/>
              <a:t>16</a:t>
            </a:r>
            <a:r>
              <a:rPr lang="en-IN" dirty="0" smtClean="0"/>
              <a:t>O</a:t>
            </a:r>
            <a:endParaRPr lang="hi-IN" dirty="0"/>
          </a:p>
        </p:txBody>
      </p:sp>
      <p:sp>
        <p:nvSpPr>
          <p:cNvPr id="7" name="TextBox 6"/>
          <p:cNvSpPr txBox="1"/>
          <p:nvPr/>
        </p:nvSpPr>
        <p:spPr>
          <a:xfrm>
            <a:off x="9970819" y="4497862"/>
            <a:ext cx="46038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IN" baseline="30000" dirty="0" smtClean="0"/>
              <a:t>31</a:t>
            </a:r>
            <a:r>
              <a:rPr lang="en-IN" dirty="0"/>
              <a:t>P</a:t>
            </a:r>
            <a:endParaRPr lang="hi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012024" y="3926918"/>
                <a:ext cx="1159356" cy="27699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IN" sz="1200" dirty="0" smtClean="0"/>
                  <a:t>(</a:t>
                </a:r>
                <a14:m>
                  <m:oMath xmlns:m="http://schemas.openxmlformats.org/officeDocument/2006/math">
                    <m:r>
                      <a:rPr lang="en-IN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IN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IN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)+(</m:t>
                    </m:r>
                    <m:r>
                      <a:rPr lang="en-IN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IN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𝑝𝑛</m:t>
                    </m:r>
                    <m:r>
                      <a:rPr lang="en-IN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hi-IN" sz="1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2024" y="3926918"/>
                <a:ext cx="1159356" cy="276999"/>
              </a:xfrm>
              <a:prstGeom prst="rect">
                <a:avLst/>
              </a:prstGeom>
              <a:blipFill rotWithShape="0">
                <a:blip r:embed="rId5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361808" y="5250127"/>
                <a:ext cx="613822" cy="2769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IN" sz="1200" dirty="0" smtClean="0"/>
                  <a:t>(</a:t>
                </a:r>
                <a14:m>
                  <m:oMath xmlns:m="http://schemas.openxmlformats.org/officeDocument/2006/math">
                    <m:r>
                      <a:rPr lang="en-IN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IN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𝑛𝑝</m:t>
                    </m:r>
                    <m:r>
                      <a:rPr lang="en-IN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hi-IN" sz="1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1808" y="5250127"/>
                <a:ext cx="613822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000" b="-1739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9970819" y="5527126"/>
            <a:ext cx="1758372" cy="2366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9012025" y="5527126"/>
            <a:ext cx="383111" cy="4011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8353168" y="4203917"/>
            <a:ext cx="658856" cy="6388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0160640" y="4220249"/>
            <a:ext cx="761012" cy="4622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8195704" y="6431576"/>
            <a:ext cx="2938561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200" b="1" dirty="0" smtClean="0"/>
              <a:t>9.</a:t>
            </a:r>
            <a:r>
              <a:rPr lang="en-US" sz="1200" dirty="0" smtClean="0"/>
              <a:t> </a:t>
            </a:r>
            <a:r>
              <a:rPr lang="en-US" sz="1200" dirty="0" err="1" smtClean="0"/>
              <a:t>Saclay</a:t>
            </a:r>
            <a:r>
              <a:rPr lang="en-US" sz="1200" dirty="0" smtClean="0"/>
              <a:t> Group, </a:t>
            </a:r>
            <a:r>
              <a:rPr lang="en-US" sz="1200" dirty="0" err="1" smtClean="0"/>
              <a:t>Nuc</a:t>
            </a:r>
            <a:r>
              <a:rPr lang="en-US" sz="1200" dirty="0" smtClean="0"/>
              <a:t>. Phys. A221 (1974) 513</a:t>
            </a:r>
            <a:endParaRPr lang="hi-IN" sz="1200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>
          <a:xfrm>
            <a:off x="9431361" y="6503330"/>
            <a:ext cx="2743200" cy="365125"/>
          </a:xfrm>
        </p:spPr>
        <p:txBody>
          <a:bodyPr/>
          <a:lstStyle/>
          <a:p>
            <a:fld id="{895AB2F6-A50F-4A97-BC07-BB272023FC08}" type="slidenum">
              <a:rPr lang="hi-IN" smtClean="0"/>
              <a:t>18</a:t>
            </a:fld>
            <a:endParaRPr lang="hi-IN" dirty="0"/>
          </a:p>
        </p:txBody>
      </p:sp>
    </p:spTree>
    <p:extLst>
      <p:ext uri="{BB962C8B-B14F-4D97-AF65-F5344CB8AC3E}">
        <p14:creationId xmlns:p14="http://schemas.microsoft.com/office/powerpoint/2010/main" val="1516696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0" y="880946"/>
                <a:ext cx="12192000" cy="5250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lvl="0" indent="-457200">
                  <a:buFont typeface="Wingdings" panose="05000000000000000000" pitchFamily="2" charset="2"/>
                  <a:buChar char="ü"/>
                </a:pPr>
                <a:r>
                  <a:rPr lang="en-US" sz="2000" b="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Photodisintegration by energetic photons (already discussed)</a:t>
                </a:r>
              </a:p>
              <a:p>
                <a:pPr marL="457200" lvl="0" indent="-457200">
                  <a:buFont typeface="Wingdings" panose="05000000000000000000" pitchFamily="2" charset="2"/>
                  <a:buChar char="ü"/>
                </a:pPr>
                <a:endParaRPr lang="en-US" sz="800" b="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0" indent="-457200">
                  <a:buFont typeface="Wingdings" panose="05000000000000000000" pitchFamily="2" charset="2"/>
                  <a:buChar char="ü"/>
                </a:pPr>
                <a:r>
                  <a:rPr lang="en-US" sz="2000" b="0" baseline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Pion absorption in nuclei is understood through Quasi-free 2N absorption (mostly</a:t>
                </a:r>
                <a:r>
                  <a:rPr lang="en-US" sz="2000" b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np SRCs)</a:t>
                </a:r>
                <a:r>
                  <a:rPr lang="en-US" sz="2000" b="0" baseline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0" baseline="0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</a:t>
                </a:r>
                <a:r>
                  <a:rPr lang="en-US" sz="2000" b="0" baseline="30000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sz="2000" b="0" baseline="30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062900" lvl="1" indent="-342900">
                  <a:buFontTx/>
                  <a:buChar char="-"/>
                </a:pPr>
                <a:r>
                  <a:rPr lang="en-US" sz="2000" b="0" baseline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Pion absorption proceed mainly through absorption by n-p/quasideuterons</a:t>
                </a:r>
              </a:p>
              <a:p>
                <a:pPr marL="1062900" lvl="1" indent="-342900">
                  <a:buFontTx/>
                  <a:buChar char="-"/>
                </a:pPr>
                <a:r>
                  <a:rPr lang="en-US" sz="2000" b="0" baseline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high as 70% of pion absorption events may be through np-absorption </a:t>
                </a:r>
              </a:p>
              <a:p>
                <a:pPr marL="1062900" lvl="1" indent="-342900">
                  <a:buFontTx/>
                  <a:buChar char="-"/>
                </a:pPr>
                <a:endParaRPr lang="en-US" sz="800" b="0" baseline="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1500" lvl="0" indent="-571500">
                  <a:buFont typeface="Wingdings" panose="05000000000000000000" pitchFamily="2" charset="2"/>
                  <a:buChar char="ü"/>
                </a:pPr>
                <a:r>
                  <a:rPr lang="en-US" sz="2000" b="0" baseline="0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Direct (Inclusive and exclusive measurements) using few GeV e</a:t>
                </a:r>
                <a:r>
                  <a:rPr lang="en-US" sz="2000" b="0" baseline="30000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000" b="0" baseline="0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/p </a:t>
                </a:r>
                <a:r>
                  <a:rPr lang="en-US" sz="2000" dirty="0" err="1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beam</a:t>
                </a:r>
                <a:r>
                  <a:rPr lang="en-US" sz="2000" baseline="30000" dirty="0" err="1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000" b="0" baseline="30000" dirty="0" err="1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,c</a:t>
                </a:r>
                <a:r>
                  <a:rPr lang="en-US" sz="2000" b="0" baseline="30000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0" baseline="0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1062900" lvl="1" indent="-342900">
                  <a:buFontTx/>
                  <a:buChar char="-"/>
                </a:pPr>
                <a:r>
                  <a:rPr lang="en-US" sz="2000" b="0" baseline="0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ejected nucleon momentum &gt; 250MeV/c,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baseline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IN" sz="2000" b="0" i="1" baseline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92</m:t>
                        </m:r>
                      </m:e>
                      <m:sub>
                        <m:r>
                          <a:rPr lang="en-IN" sz="2000" b="0" i="1" baseline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−18</m:t>
                        </m:r>
                      </m:sub>
                      <m:sup>
                        <m:r>
                          <a:rPr lang="en-IN" sz="2000" b="0" i="1" baseline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+8</m:t>
                        </m:r>
                      </m:sup>
                    </m:sSubSup>
                    <m:r>
                      <a:rPr lang="en-IN" sz="2000" b="0" i="1" baseline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%</m:t>
                    </m:r>
                  </m:oMath>
                </a14:m>
                <a:r>
                  <a:rPr lang="en-US" sz="2000" b="0" baseline="0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times ejected p</a:t>
                </a:r>
                <a:r>
                  <a:rPr lang="en-US" sz="2000" b="0" baseline="30000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000" b="0" baseline="0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accompanied with </a:t>
                </a:r>
                <a:r>
                  <a:rPr lang="en-US" sz="2000" b="0" baseline="0" dirty="0" err="1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kinematically</a:t>
                </a:r>
                <a:r>
                  <a:rPr lang="en-US" sz="2000" b="0" baseline="0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correlated n ejection</a:t>
                </a:r>
              </a:p>
              <a:p>
                <a:pPr marL="1062900" lvl="1" indent="-342900">
                  <a:buFontTx/>
                  <a:buChar char="-"/>
                </a:pPr>
                <a:r>
                  <a:rPr lang="en-US" sz="2000" b="0" baseline="0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Nucleons in SRCs have high relative momenta and low </a:t>
                </a:r>
                <a:r>
                  <a:rPr lang="en-US" sz="2000" b="0" baseline="0" dirty="0" err="1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c.m</a:t>
                </a:r>
                <a:r>
                  <a:rPr lang="en-US" sz="2000" b="0" baseline="0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momenta</a:t>
                </a:r>
              </a:p>
              <a:p>
                <a:pPr marL="1062900" lvl="1" indent="-342900">
                  <a:buFontTx/>
                  <a:buChar char="-"/>
                </a:pPr>
                <a:r>
                  <a:rPr lang="en-US" sz="2000" b="0" baseline="0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Dominance of n-p SRCs observed (about 94% of all SRCs)</a:t>
                </a:r>
              </a:p>
              <a:p>
                <a:pPr marL="1062900" lvl="1" indent="-342900">
                  <a:buFontTx/>
                  <a:buChar char="-"/>
                </a:pPr>
                <a:endParaRPr lang="en-US" sz="800" b="0" baseline="0" dirty="0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indent="-457200" algn="just">
                  <a:buFont typeface="Wingdings" panose="05000000000000000000" pitchFamily="2" charset="2"/>
                  <a:buChar char="ü"/>
                </a:pPr>
                <a:r>
                  <a:rPr lang="en-US" sz="2000" b="0" baseline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Direct confirmation of quasi-deuteron like structures by (</a:t>
                </a:r>
                <a:r>
                  <a:rPr lang="en-US" sz="2000" b="0" baseline="0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p,pd</a:t>
                </a:r>
                <a:r>
                  <a:rPr lang="en-US" sz="2000" b="0" baseline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reactions since 1960s, see for example see</a:t>
                </a:r>
              </a:p>
              <a:p>
                <a:pPr marL="0" lvl="1" algn="just"/>
                <a:r>
                  <a:rPr lang="en-US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000" b="0" baseline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000" b="0" baseline="0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Sutter</a:t>
                </a:r>
                <a:r>
                  <a:rPr lang="en-US" sz="2000" b="0" baseline="30000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000" b="0" baseline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0" i="1" baseline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et al. </a:t>
                </a:r>
                <a:r>
                  <a:rPr lang="en-US" sz="2000" b="0" baseline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much recent work at </a:t>
                </a:r>
                <a:r>
                  <a:rPr lang="en-US" sz="2000" b="0" baseline="0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RIKEN</a:t>
                </a:r>
                <a:r>
                  <a:rPr lang="en-US" sz="2000" b="0" baseline="30000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endParaRPr lang="en-US" sz="2000" b="0" baseline="30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indent="-457200" algn="just">
                  <a:buFont typeface="Wingdings" panose="05000000000000000000" pitchFamily="2" charset="2"/>
                  <a:buChar char="ü"/>
                </a:pPr>
                <a:endParaRPr lang="en-US" sz="800" b="0" baseline="30000" dirty="0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1500" lvl="0" indent="-571500">
                  <a:buFont typeface="Wingdings" panose="05000000000000000000" pitchFamily="2" charset="2"/>
                  <a:buChar char="ü"/>
                </a:pPr>
                <a:r>
                  <a:rPr lang="en-US" sz="2000" b="0" baseline="0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SRCs are also considered as cause of EMC </a:t>
                </a:r>
                <a:r>
                  <a:rPr lang="en-US" sz="2000" b="0" baseline="0" dirty="0" err="1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effect</a:t>
                </a:r>
                <a:r>
                  <a:rPr lang="en-US" sz="2000" b="0" baseline="30000" dirty="0" err="1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en-US" sz="2000" b="0" baseline="30000" dirty="0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1500" lvl="0" indent="-571500">
                  <a:buFont typeface="Wingdings" panose="05000000000000000000" pitchFamily="2" charset="2"/>
                  <a:buChar char="ü"/>
                </a:pPr>
                <a:endParaRPr lang="en-US" sz="800" b="0" baseline="30000" dirty="0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1" indent="-457200" algn="just">
                  <a:buFont typeface="Wingdings" panose="05000000000000000000" pitchFamily="2" charset="2"/>
                  <a:buChar char="ü"/>
                </a:pPr>
                <a:r>
                  <a:rPr lang="en-US" sz="2000" b="0" baseline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Their presence has been recognized through many other type of nuclear</a:t>
                </a:r>
                <a:r>
                  <a:rPr lang="en-US" sz="2000" b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0" baseline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reactions </a:t>
                </a:r>
              </a:p>
              <a:p>
                <a:pPr marL="0" lvl="1" algn="just"/>
                <a:r>
                  <a:rPr lang="en-US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r>
                  <a:rPr lang="en-US" sz="2000" b="0" baseline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000" b="0" baseline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comprehensive review of these processes </a:t>
                </a:r>
                <a:r>
                  <a:rPr lang="en-US" sz="2000" b="0" baseline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:r>
                  <a:rPr lang="en-US" dirty="0">
                    <a:solidFill>
                      <a:srgbClr val="C00000"/>
                    </a:solidFill>
                  </a:rPr>
                  <a:t>Nucleon-nucleon correlations inside atomic nuclei: synergies, observations and theoretical models” by R. Dalal and I. J. D. </a:t>
                </a:r>
                <a:r>
                  <a:rPr lang="en-US" dirty="0" err="1">
                    <a:solidFill>
                      <a:srgbClr val="C00000"/>
                    </a:solidFill>
                  </a:rPr>
                  <a:t>MacGregor</a:t>
                </a:r>
                <a:r>
                  <a:rPr lang="en-US" dirty="0">
                    <a:solidFill>
                      <a:srgbClr val="C00000"/>
                    </a:solidFill>
                  </a:rPr>
                  <a:t>, </a:t>
                </a:r>
                <a:r>
                  <a:rPr lang="en-US" dirty="0" smtClean="0">
                    <a:solidFill>
                      <a:srgbClr val="C00000"/>
                    </a:solidFill>
                    <a:hlinkClick r:id="rId2"/>
                  </a:rPr>
                  <a:t>arxiv.org/abs/2210.06114</a:t>
                </a:r>
                <a:r>
                  <a:rPr lang="en-US" sz="2000" b="0" baseline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000" b="0" baseline="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80946"/>
                <a:ext cx="12192000" cy="5250796"/>
              </a:xfrm>
              <a:prstGeom prst="rect">
                <a:avLst/>
              </a:prstGeom>
              <a:blipFill rotWithShape="0">
                <a:blip r:embed="rId3"/>
                <a:stretch>
                  <a:fillRect l="-450" t="-697" r="-400" b="-116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0" y="5798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  <a:cs typeface="Times New Roman" panose="02020603050405020304" pitchFamily="18" charset="0"/>
              </a:rPr>
              <a:t>n-p SRCs/Quasi-deuterons : An Ubiquitous Phenomena in Nuclei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237449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 smtClean="0">
                <a:solidFill>
                  <a:srgbClr val="C00000"/>
                </a:solidFill>
                <a:latin typeface="Bodoni MT" panose="02070603080606020203" pitchFamily="18" charset="0"/>
              </a:rPr>
              <a:t> </a:t>
            </a:r>
            <a:r>
              <a:rPr lang="en-US" sz="1200" baseline="30000" dirty="0" err="1" smtClean="0">
                <a:solidFill>
                  <a:srgbClr val="C00000"/>
                </a:solidFill>
                <a:latin typeface="Bodoni MT" panose="02070603080606020203" pitchFamily="18" charset="0"/>
              </a:rPr>
              <a:t>a</a:t>
            </a:r>
            <a:r>
              <a:rPr lang="en-US" sz="1200" dirty="0" err="1" smtClean="0">
                <a:solidFill>
                  <a:srgbClr val="C00000"/>
                </a:solidFill>
                <a:latin typeface="Bodoni MT" panose="02070603080606020203" pitchFamily="18" charset="0"/>
              </a:rPr>
              <a:t>H</a:t>
            </a:r>
            <a:r>
              <a:rPr lang="en-US" sz="1200" dirty="0" smtClean="0">
                <a:solidFill>
                  <a:srgbClr val="C00000"/>
                </a:solidFill>
                <a:latin typeface="Bodoni MT" panose="02070603080606020203" pitchFamily="18" charset="0"/>
              </a:rPr>
              <a:t>. J. </a:t>
            </a:r>
            <a:r>
              <a:rPr lang="en-US" sz="1200" dirty="0" err="1" smtClean="0">
                <a:solidFill>
                  <a:srgbClr val="C00000"/>
                </a:solidFill>
                <a:latin typeface="Bodoni MT" panose="02070603080606020203" pitchFamily="18" charset="0"/>
              </a:rPr>
              <a:t>Weyer</a:t>
            </a:r>
            <a:r>
              <a:rPr lang="en-US" sz="1200" dirty="0" smtClean="0">
                <a:solidFill>
                  <a:srgbClr val="C00000"/>
                </a:solidFill>
                <a:latin typeface="Bodoni MT" panose="02070603080606020203" pitchFamily="18" charset="0"/>
              </a:rPr>
              <a:t>, Pion absorption in light nuclei, Phys. Rep. 195, 295 (1990). </a:t>
            </a:r>
            <a:r>
              <a:rPr lang="en-US" sz="1200" baseline="30000" dirty="0" smtClean="0">
                <a:solidFill>
                  <a:srgbClr val="C00000"/>
                </a:solidFill>
                <a:latin typeface="Bodoni MT" panose="02070603080606020203" pitchFamily="18" charset="0"/>
              </a:rPr>
              <a:t> </a:t>
            </a:r>
            <a:r>
              <a:rPr lang="en-US" sz="1200" baseline="30000" dirty="0" err="1" smtClean="0">
                <a:solidFill>
                  <a:srgbClr val="7030A0"/>
                </a:solidFill>
                <a:latin typeface="Bodoni MT" panose="02070603080606020203" pitchFamily="18" charset="0"/>
              </a:rPr>
              <a:t>b</a:t>
            </a:r>
            <a:r>
              <a:rPr lang="en-US" sz="1200" dirty="0" err="1" smtClean="0">
                <a:solidFill>
                  <a:srgbClr val="7030A0"/>
                </a:solidFill>
                <a:latin typeface="Bodoni MT" panose="02070603080606020203" pitchFamily="18" charset="0"/>
              </a:rPr>
              <a:t>Hen</a:t>
            </a:r>
            <a:r>
              <a:rPr lang="en-US" sz="1200" dirty="0" smtClean="0">
                <a:solidFill>
                  <a:srgbClr val="7030A0"/>
                </a:solidFill>
                <a:latin typeface="Bodoni MT" panose="02070603080606020203" pitchFamily="18" charset="0"/>
              </a:rPr>
              <a:t> O. </a:t>
            </a:r>
            <a:r>
              <a:rPr lang="en-US" sz="1200" i="1" dirty="0" smtClean="0">
                <a:solidFill>
                  <a:srgbClr val="7030A0"/>
                </a:solidFill>
                <a:latin typeface="Bodoni MT" panose="02070603080606020203" pitchFamily="18" charset="0"/>
              </a:rPr>
              <a:t>et al., </a:t>
            </a:r>
            <a:r>
              <a:rPr lang="en-US" sz="1200" dirty="0" smtClean="0">
                <a:solidFill>
                  <a:srgbClr val="7030A0"/>
                </a:solidFill>
                <a:latin typeface="Bodoni MT" panose="02070603080606020203" pitchFamily="18" charset="0"/>
              </a:rPr>
              <a:t>Nucleon-Nucleon Correlations, Short-Lived Excitations, and the Quarks Within Review of Modern Physics 89   045002</a:t>
            </a:r>
            <a:r>
              <a:rPr lang="en-US" sz="1200" dirty="0" smtClean="0">
                <a:latin typeface="Bodoni MT" panose="02070603080606020203" pitchFamily="18" charset="0"/>
              </a:rPr>
              <a:t> </a:t>
            </a:r>
            <a:r>
              <a:rPr lang="en-US" sz="1200" b="1" baseline="30000" dirty="0" err="1" smtClean="0">
                <a:solidFill>
                  <a:srgbClr val="C00000"/>
                </a:solidFill>
                <a:latin typeface="Bodoni MT" panose="02070603080606020203" pitchFamily="18" charset="0"/>
              </a:rPr>
              <a:t>c</a:t>
            </a:r>
            <a:r>
              <a:rPr lang="en-US" sz="1200" dirty="0" err="1" smtClean="0">
                <a:solidFill>
                  <a:srgbClr val="C00000"/>
                </a:solidFill>
                <a:latin typeface="Bodoni MT" panose="02070603080606020203" pitchFamily="18" charset="0"/>
              </a:rPr>
              <a:t>Piasetzky</a:t>
            </a:r>
            <a:r>
              <a:rPr lang="en-US" sz="1200" dirty="0" smtClean="0">
                <a:solidFill>
                  <a:srgbClr val="C00000"/>
                </a:solidFill>
                <a:latin typeface="Bodoni MT" panose="02070603080606020203" pitchFamily="18" charset="0"/>
              </a:rPr>
              <a:t> E. et al., Evidence for Strong Dominance of Proton-Neutron Correlations in Nuclei Phys. Rev. Lett. 97 162504 (2006) </a:t>
            </a:r>
            <a:r>
              <a:rPr lang="en-US" sz="1200" baseline="30000" dirty="0" err="1" smtClean="0">
                <a:solidFill>
                  <a:srgbClr val="7030A0"/>
                </a:solidFill>
                <a:latin typeface="Bodoni MT" panose="02070603080606020203" pitchFamily="18" charset="0"/>
              </a:rPr>
              <a:t>d</a:t>
            </a:r>
            <a:r>
              <a:rPr lang="en-US" sz="1200" dirty="0" err="1" smtClean="0">
                <a:solidFill>
                  <a:srgbClr val="7030A0"/>
                </a:solidFill>
                <a:latin typeface="Bodoni MT" panose="02070603080606020203" pitchFamily="18" charset="0"/>
              </a:rPr>
              <a:t>R.</a:t>
            </a:r>
            <a:r>
              <a:rPr lang="en-US" sz="1200" dirty="0" smtClean="0">
                <a:solidFill>
                  <a:srgbClr val="7030A0"/>
                </a:solidFill>
                <a:latin typeface="Bodoni MT" panose="02070603080606020203" pitchFamily="18" charset="0"/>
              </a:rPr>
              <a:t> J. Sutter et al., Production of high momentum deuterons from nuclei by 1-BeV protons, Phys. Rev. Lett. 19, 1189 (1967). </a:t>
            </a:r>
            <a:r>
              <a:rPr lang="en-US" sz="1200" baseline="30000" dirty="0" smtClean="0">
                <a:solidFill>
                  <a:srgbClr val="C00000"/>
                </a:solidFill>
                <a:latin typeface="Bodoni MT" panose="02070603080606020203" pitchFamily="18" charset="0"/>
              </a:rPr>
              <a:t>e</a:t>
            </a:r>
            <a:r>
              <a:rPr lang="en-IN" sz="1200" dirty="0">
                <a:solidFill>
                  <a:srgbClr val="C00000"/>
                </a:solidFill>
                <a:latin typeface="Bodoni MT" panose="02070603080606020203" pitchFamily="18" charset="0"/>
              </a:rPr>
              <a:t>S. </a:t>
            </a:r>
            <a:r>
              <a:rPr lang="en-IN" sz="1200" dirty="0" err="1">
                <a:solidFill>
                  <a:srgbClr val="C00000"/>
                </a:solidFill>
                <a:latin typeface="Bodoni MT" panose="02070603080606020203" pitchFamily="18" charset="0"/>
              </a:rPr>
              <a:t>Terashima</a:t>
            </a:r>
            <a:r>
              <a:rPr lang="en-IN" sz="1200" dirty="0">
                <a:solidFill>
                  <a:srgbClr val="C00000"/>
                </a:solidFill>
                <a:latin typeface="Bodoni MT" panose="02070603080606020203" pitchFamily="18" charset="0"/>
              </a:rPr>
              <a:t> et al., Dominance of tensor correlations (p, </a:t>
            </a:r>
            <a:r>
              <a:rPr lang="en-IN" sz="1200" dirty="0" err="1">
                <a:solidFill>
                  <a:srgbClr val="C00000"/>
                </a:solidFill>
                <a:latin typeface="Bodoni MT" panose="02070603080606020203" pitchFamily="18" charset="0"/>
              </a:rPr>
              <a:t>pd</a:t>
            </a:r>
            <a:r>
              <a:rPr lang="en-IN" sz="1200" dirty="0">
                <a:solidFill>
                  <a:srgbClr val="C00000"/>
                </a:solidFill>
                <a:latin typeface="Bodoni MT" panose="02070603080606020203" pitchFamily="18" charset="0"/>
              </a:rPr>
              <a:t>) reaction, Phys. Rev. Lett. 121, </a:t>
            </a:r>
            <a:r>
              <a:rPr lang="en-IN" sz="1200" dirty="0" smtClean="0">
                <a:solidFill>
                  <a:srgbClr val="C00000"/>
                </a:solidFill>
                <a:latin typeface="Bodoni MT" panose="02070603080606020203" pitchFamily="18" charset="0"/>
              </a:rPr>
              <a:t>242501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B2F6-A50F-4A97-BC07-BB272023FC08}" type="slidenum">
              <a:rPr lang="hi-IN" smtClean="0"/>
              <a:t>2</a:t>
            </a:fld>
            <a:endParaRPr lang="hi-IN"/>
          </a:p>
        </p:txBody>
      </p:sp>
      <p:sp>
        <p:nvSpPr>
          <p:cNvPr id="5" name="TextBox 4"/>
          <p:cNvSpPr txBox="1"/>
          <p:nvPr/>
        </p:nvSpPr>
        <p:spPr>
          <a:xfrm>
            <a:off x="1715126" y="77966"/>
            <a:ext cx="9228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Bookman Old Style" panose="02050604050505020204" pitchFamily="18" charset="0"/>
              </a:rPr>
              <a:t>Photonuclear Process - Light </a:t>
            </a:r>
            <a:r>
              <a:rPr lang="en-US" sz="3200" dirty="0" err="1" smtClean="0">
                <a:latin typeface="Bookman Old Style" panose="02050604050505020204" pitchFamily="18" charset="0"/>
              </a:rPr>
              <a:t>vs</a:t>
            </a:r>
            <a:r>
              <a:rPr lang="en-US" sz="3200" dirty="0" smtClean="0">
                <a:latin typeface="Bookman Old Style" panose="02050604050505020204" pitchFamily="18" charset="0"/>
              </a:rPr>
              <a:t> Heavy Nuclei</a:t>
            </a:r>
            <a:endParaRPr lang="en-IN" sz="3200" dirty="0"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40604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mid-mass and heavy nuclei, we have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Very low </a:t>
            </a:r>
            <a:r>
              <a:rPr lang="en-US" dirty="0" smtClean="0"/>
              <a:t>Transmission coefficients for charged particles </a:t>
            </a:r>
            <a:r>
              <a:rPr lang="en-US" dirty="0" smtClean="0"/>
              <a:t>emission in </a:t>
            </a:r>
            <a:r>
              <a:rPr lang="en-US" dirty="0" smtClean="0"/>
              <a:t>heavier nuclei</a:t>
            </a:r>
          </a:p>
          <a:p>
            <a:r>
              <a:rPr lang="en-US" dirty="0"/>
              <a:t> </a:t>
            </a:r>
            <a:r>
              <a:rPr lang="en-US" dirty="0" smtClean="0"/>
              <a:t>     - Only few percent of p/d.. </a:t>
            </a:r>
            <a:r>
              <a:rPr lang="en-US" dirty="0"/>
              <a:t>a</a:t>
            </a:r>
            <a:r>
              <a:rPr lang="en-US" dirty="0" smtClean="0"/>
              <a:t>re expected to tunnel from coulomb-angular </a:t>
            </a:r>
            <a:r>
              <a:rPr lang="en-US" dirty="0" smtClean="0"/>
              <a:t>barrier (see figures below)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Significant secondary interactions (charge exchange, excitations…) for outgoing nucleons (from nuclear-interiors) </a:t>
            </a:r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Phenomenological models tuned for heavy nuclei do not work properly for light nuclei (where </a:t>
            </a:r>
            <a:r>
              <a:rPr lang="en-US" dirty="0" smtClean="0">
                <a:solidFill>
                  <a:srgbClr val="C00000"/>
                </a:solidFill>
              </a:rPr>
              <a:t>these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factors are not </a:t>
            </a:r>
            <a:r>
              <a:rPr lang="en-US" dirty="0" smtClean="0">
                <a:solidFill>
                  <a:srgbClr val="C00000"/>
                </a:solidFill>
              </a:rPr>
              <a:t>dominate one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  <a:p>
            <a:pPr algn="ctr"/>
            <a:r>
              <a:rPr lang="en-US" dirty="0">
                <a:solidFill>
                  <a:srgbClr val="C00000"/>
                </a:solidFill>
              </a:rPr>
              <a:t>Fundamentals of Photonuclear </a:t>
            </a:r>
            <a:r>
              <a:rPr lang="en-US" dirty="0" smtClean="0">
                <a:solidFill>
                  <a:srgbClr val="C00000"/>
                </a:solidFill>
              </a:rPr>
              <a:t>process </a:t>
            </a:r>
            <a:r>
              <a:rPr lang="en-US" dirty="0">
                <a:solidFill>
                  <a:srgbClr val="C00000"/>
                </a:solidFill>
              </a:rPr>
              <a:t>must be established using light nuclei and, then, applied to mid-mass and heavy nuclei.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36" y="3418609"/>
            <a:ext cx="4628144" cy="3302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74" y="3403791"/>
            <a:ext cx="4897726" cy="34542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86198" y="4732951"/>
            <a:ext cx="13244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C00000"/>
                </a:solidFill>
              </a:rPr>
              <a:t>Blatt and Weisskopf</a:t>
            </a:r>
          </a:p>
          <a:p>
            <a:pPr algn="ctr"/>
            <a:r>
              <a:rPr lang="en-US" sz="1100" dirty="0" smtClean="0">
                <a:solidFill>
                  <a:srgbClr val="C00000"/>
                </a:solidFill>
              </a:rPr>
              <a:t>Ch.-VIII, Sec.-5</a:t>
            </a:r>
            <a:endParaRPr lang="en-IN" sz="11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2146" y="4732951"/>
            <a:ext cx="13244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C00000"/>
                </a:solidFill>
              </a:rPr>
              <a:t>Blatt and Weisskopf</a:t>
            </a:r>
          </a:p>
          <a:p>
            <a:pPr algn="ctr"/>
            <a:r>
              <a:rPr lang="en-US" sz="1100" dirty="0" smtClean="0">
                <a:solidFill>
                  <a:srgbClr val="C00000"/>
                </a:solidFill>
              </a:rPr>
              <a:t>Ch.-VIII, Sec.-5</a:t>
            </a:r>
            <a:endParaRPr lang="en-IN" sz="11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52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1082" y="825190"/>
                <a:ext cx="11485757" cy="5317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lvl="0" indent="-571500">
                  <a:buFont typeface="Wingdings" panose="05000000000000000000" pitchFamily="2" charset="2"/>
                  <a:buChar char="ü"/>
                </a:pPr>
                <a:r>
                  <a:rPr lang="en-US" sz="2000" b="0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N=Z nuclei, n/p</a:t>
                </a:r>
                <a:r>
                  <a:rPr lang="en-US" sz="2000" b="0" baseline="0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0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in same orbitals + Opposite Surface Charge Densities for proton &amp; neutron</a:t>
                </a:r>
              </a:p>
              <a:p>
                <a:pPr lvl="0"/>
                <a:r>
                  <a:rPr lang="en-US" sz="20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2000" b="0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=&gt; F</a:t>
                </a:r>
                <a:r>
                  <a:rPr lang="en-US" sz="2000" b="0" baseline="0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ormation of</a:t>
                </a:r>
                <a:r>
                  <a:rPr lang="en-US" sz="2000" b="0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0" baseline="0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np SRCs/quasi-deuterons </a:t>
                </a:r>
              </a:p>
              <a:p>
                <a:pPr marL="571500" lvl="0" indent="-571500" algn="just">
                  <a:buFont typeface="Wingdings" panose="05000000000000000000" pitchFamily="2" charset="2"/>
                  <a:buChar char="ü"/>
                </a:pPr>
                <a:r>
                  <a:rPr lang="en-US" sz="2000" b="0" baseline="0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Major fraction of nuclear B.E. may be contributed by the two-body interaction</a:t>
                </a:r>
                <a:r>
                  <a:rPr lang="en-US" sz="2000" baseline="30000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sz="2000" b="0" baseline="30000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000" b="0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(IPAM)</a:t>
                </a:r>
              </a:p>
              <a:p>
                <a:pPr marL="571500" lvl="0" indent="-571500">
                  <a:buFont typeface="Wingdings" panose="05000000000000000000" pitchFamily="2" charset="2"/>
                  <a:buChar char="ü"/>
                </a:pPr>
                <a:r>
                  <a:rPr lang="en-US" sz="2000" b="0" baseline="0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These quasi-deuterons </a:t>
                </a:r>
                <a:r>
                  <a:rPr lang="en-US" sz="2000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would be</a:t>
                </a:r>
                <a:r>
                  <a:rPr lang="en-US" sz="2000" b="0" baseline="0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paired to form quasi-</a:t>
                </a:r>
                <a:r>
                  <a:rPr lang="en-US" sz="20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α</a:t>
                </a:r>
                <a:r>
                  <a:rPr lang="en-US" sz="2000" b="0" baseline="0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structures</a:t>
                </a:r>
              </a:p>
              <a:p>
                <a:pPr lvl="0"/>
                <a:endParaRPr lang="en-US" sz="2000" b="0" baseline="0" dirty="0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/>
                <a:r>
                  <a:rPr lang="en-US" sz="2000" b="1" i="1" baseline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photo-disintegration of N=Z nuclei is </a:t>
                </a:r>
                <a:r>
                  <a:rPr lang="en-US" sz="20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calculated assuming </a:t>
                </a:r>
                <a:r>
                  <a:rPr lang="en-US" sz="2000" b="1" i="1" baseline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quasi-deuteron/n-p SRCs</a:t>
                </a:r>
                <a:r>
                  <a:rPr lang="en-US" sz="20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sz="2000" b="1" i="1" baseline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quasi-</a:t>
                </a:r>
                <a:r>
                  <a:rPr lang="en-US" sz="20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α</a:t>
                </a:r>
                <a:r>
                  <a:rPr lang="en-US" sz="2000" b="1" i="1" baseline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 degree of freedom</a:t>
                </a:r>
              </a:p>
              <a:p>
                <a:pPr marL="571500" lvl="0" indent="-571500">
                  <a:buFont typeface="Wingdings" panose="05000000000000000000" pitchFamily="2" charset="2"/>
                  <a:buChar char="ü"/>
                </a:pPr>
                <a:endParaRPr lang="en-US" sz="2000" b="1" i="1" baseline="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/>
                <a:r>
                  <a:rPr lang="en-US" sz="2000" b="0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QD photo-disintegration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IN" sz="2000" b="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𝑞𝑑</m:t>
                        </m:r>
                      </m:sub>
                    </m:sSub>
                    <m:d>
                      <m:dPr>
                        <m:ctrlPr>
                          <a:rPr lang="en-IN" sz="20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sz="20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  <m:r>
                          <a:rPr lang="en-IN" sz="20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IN" sz="20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𝑛𝑝</m:t>
                        </m:r>
                      </m:e>
                    </m:d>
                  </m:oMath>
                </a14:m>
                <a:r>
                  <a:rPr lang="en-US" sz="2000" b="0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inferred from</a:t>
                </a:r>
                <a:r>
                  <a:rPr lang="en-US" sz="2000" b="0" baseline="0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0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well-known form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IN" sz="2000" b="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r>
                      <a:rPr lang="en-IN" sz="20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IN" sz="20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sz="20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  <m:r>
                          <a:rPr lang="en-IN" sz="20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IN" sz="20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𝑛𝑝</m:t>
                        </m:r>
                      </m:e>
                    </m:d>
                  </m:oMath>
                </a14:m>
                <a:r>
                  <a:rPr lang="en-US" sz="2000" b="0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free deuteron</a:t>
                </a:r>
                <a:r>
                  <a:rPr lang="en-US" sz="2000" baseline="30000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sz="2000" b="0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using</a:t>
                </a:r>
                <a:r>
                  <a:rPr lang="en-US" sz="2000" b="0" baseline="0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appropriate</a:t>
                </a:r>
                <a:r>
                  <a:rPr lang="en-US" sz="2000" b="0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value of effective n-p separation (</a:t>
                </a:r>
                <a:r>
                  <a:rPr lang="en-US" sz="2000" b="0" baseline="0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B.E.) energy &amp; </a:t>
                </a:r>
                <a:r>
                  <a:rPr lang="en-US" sz="2000" b="0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effective range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IN" sz="20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b="0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values.</a:t>
                </a:r>
              </a:p>
              <a:p>
                <a:pPr lvl="0"/>
                <a:endParaRPr lang="en-US" sz="2000" b="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sz="2000" b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Both ED and MD contributions can</a:t>
                </a:r>
                <a:r>
                  <a:rPr lang="en-US" sz="2000" b="0" baseline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</a:t>
                </a:r>
                <a:r>
                  <a:rPr lang="en-US" sz="2000" b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evaluated </a:t>
                </a:r>
              </a:p>
              <a:p>
                <a:pPr marL="720000" lvl="0" defTabSz="4080693">
                  <a:defRPr/>
                </a:pPr>
                <a:r>
                  <a:rPr lang="en-US" sz="20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0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IN" sz="20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IN" sz="20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value is scaled with n-p separation energy of quasi-deuteron</a:t>
                </a:r>
              </a:p>
              <a:p>
                <a:pPr marL="720000" lvl="0" defTabSz="4080693">
                  <a:defRPr/>
                </a:pPr>
                <a:r>
                  <a:rPr lang="en-US" sz="20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Tightly bound n-p system would have smaller effective separation </a:t>
                </a:r>
              </a:p>
              <a:p>
                <a:pPr marL="720000" lvl="0" defTabSz="4080693">
                  <a:defRPr/>
                </a:pPr>
                <a:r>
                  <a:rPr lang="en-US" sz="20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0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IN" sz="20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IN" sz="20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=1.75fm is used for free deuteron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0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IN" sz="20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IN" sz="20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IN" sz="200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</m:oMath>
                </a14:m>
                <a:r>
                  <a:rPr lang="en-US" sz="20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0.8fm is used for  n-p  </a:t>
                </a:r>
                <a:r>
                  <a:rPr lang="en-US" sz="2000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separation energy </a:t>
                </a:r>
                <a:r>
                  <a:rPr lang="en-US" sz="20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~</a:t>
                </a:r>
                <a:r>
                  <a:rPr lang="en-US" sz="2000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26 MeV</a:t>
                </a:r>
              </a:p>
              <a:p>
                <a:pPr marL="720000" lvl="0" defTabSz="4080693">
                  <a:defRPr/>
                </a:pPr>
                <a:r>
                  <a:rPr lang="en-US" sz="20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for </a:t>
                </a:r>
                <a:r>
                  <a:rPr lang="en-US" sz="20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quasi-deuteron in </a:t>
                </a:r>
                <a:r>
                  <a:rPr lang="en-US" sz="2000" baseline="300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4</a:t>
                </a:r>
                <a:r>
                  <a:rPr lang="en-US" sz="20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He, intermediate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0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IN" sz="20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IN" sz="20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values are </a:t>
                </a:r>
                <a:r>
                  <a:rPr lang="en-US" sz="2000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used for intermediate </a:t>
                </a:r>
                <a:r>
                  <a:rPr lang="en-US" sz="20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n-p separation energy </a:t>
                </a:r>
              </a:p>
              <a:p>
                <a:endParaRPr lang="hi-IN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082" y="825190"/>
                <a:ext cx="11485757" cy="5317418"/>
              </a:xfrm>
              <a:prstGeom prst="rect">
                <a:avLst/>
              </a:prstGeom>
              <a:blipFill rotWithShape="0">
                <a:blip r:embed="rId2"/>
                <a:stretch>
                  <a:fillRect l="-531" t="-573" r="-53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068550" y="0"/>
            <a:ext cx="8095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&amp; Photo-disintegration for N=Z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nuclei</a:t>
            </a:r>
            <a:endParaRPr lang="hi-IN" sz="32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81001"/>
            <a:ext cx="122682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accent2">
                    <a:lumMod val="50000"/>
                  </a:schemeClr>
                </a:solidFill>
              </a:rPr>
              <a:t>10. 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Gomes, L. C. et al. Properties of nuclear matter. Ann. Phys. 3, 241 (1958). </a:t>
            </a:r>
            <a:r>
              <a:rPr lang="en-US" sz="1200" b="1" dirty="0" smtClean="0">
                <a:solidFill>
                  <a:srgbClr val="7030A0"/>
                </a:solidFill>
              </a:rPr>
              <a:t>11</a:t>
            </a:r>
            <a:r>
              <a:rPr lang="en-US" sz="1200" dirty="0" smtClean="0">
                <a:solidFill>
                  <a:srgbClr val="7030A0"/>
                </a:solidFill>
              </a:rPr>
              <a:t>. H. </a:t>
            </a:r>
            <a:r>
              <a:rPr lang="en-US" sz="1200" dirty="0" err="1" smtClean="0">
                <a:solidFill>
                  <a:srgbClr val="7030A0"/>
                </a:solidFill>
              </a:rPr>
              <a:t>Arenhovel</a:t>
            </a:r>
            <a:r>
              <a:rPr lang="en-US" sz="1200" dirty="0" smtClean="0">
                <a:solidFill>
                  <a:srgbClr val="7030A0"/>
                </a:solidFill>
              </a:rPr>
              <a:t>, and M. </a:t>
            </a:r>
            <a:r>
              <a:rPr lang="en-US" sz="1200" dirty="0" err="1" smtClean="0">
                <a:solidFill>
                  <a:srgbClr val="7030A0"/>
                </a:solidFill>
              </a:rPr>
              <a:t>Sanzone</a:t>
            </a:r>
            <a:r>
              <a:rPr lang="en-US" sz="1200" dirty="0" smtClean="0">
                <a:solidFill>
                  <a:srgbClr val="7030A0"/>
                </a:solidFill>
              </a:rPr>
              <a:t>, Photodisintegration of the deuteron, Springer-</a:t>
            </a:r>
            <a:r>
              <a:rPr lang="en-US" sz="1200" dirty="0" err="1" smtClean="0">
                <a:solidFill>
                  <a:srgbClr val="7030A0"/>
                </a:solidFill>
              </a:rPr>
              <a:t>Verlag</a:t>
            </a:r>
            <a:r>
              <a:rPr lang="en-US" sz="1200" dirty="0" smtClean="0">
                <a:solidFill>
                  <a:srgbClr val="7030A0"/>
                </a:solidFill>
              </a:rPr>
              <a:t> Wien GmbH (1991).</a:t>
            </a:r>
            <a:endParaRPr lang="hi-IN" sz="1200" dirty="0">
              <a:solidFill>
                <a:srgbClr val="7030A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895AB2F6-A50F-4A97-BC07-BB272023FC08}" type="slidenum">
              <a:rPr lang="hi-IN" smtClean="0"/>
              <a:t>20</a:t>
            </a:fld>
            <a:endParaRPr lang="hi-IN" dirty="0"/>
          </a:p>
        </p:txBody>
      </p:sp>
    </p:spTree>
    <p:extLst>
      <p:ext uri="{BB962C8B-B14F-4D97-AF65-F5344CB8AC3E}">
        <p14:creationId xmlns:p14="http://schemas.microsoft.com/office/powerpoint/2010/main" val="2399930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702" y="758283"/>
            <a:ext cx="6683298" cy="436859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-50180" y="1170366"/>
                <a:ext cx="5508700" cy="4451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3810">
                  <a:lnSpc>
                    <a:spcPct val="104000"/>
                  </a:lnSpc>
                </a:pPr>
                <a:r>
                  <a:rPr lang="en-IN" dirty="0" smtClean="0">
                    <a:solidFill>
                      <a:srgbClr val="00B050"/>
                    </a:solidFill>
                    <a:latin typeface="Bodoni MT" panose="02070603080606020203" pitchFamily="18" charset="0"/>
                    <a:ea typeface="Times New Roman" panose="02020603050405020304" pitchFamily="18" charset="0"/>
                  </a:rPr>
                  <a:t>For </a:t>
                </a:r>
                <a:r>
                  <a:rPr lang="en-IN" dirty="0">
                    <a:solidFill>
                      <a:srgbClr val="00B050"/>
                    </a:solidFill>
                    <a:latin typeface="Bodoni MT" panose="02070603080606020203" pitchFamily="18" charset="0"/>
                    <a:ea typeface="Times New Roman" panose="02020603050405020304" pitchFamily="18" charset="0"/>
                  </a:rPr>
                  <a:t>N=Z=A/2 nuclei</a:t>
                </a:r>
                <a:r>
                  <a:rPr lang="en-IN" dirty="0" smtClean="0">
                    <a:solidFill>
                      <a:srgbClr val="00B050"/>
                    </a:solidFill>
                    <a:latin typeface="Bodoni MT" panose="02070603080606020203" pitchFamily="18" charset="0"/>
                    <a:ea typeface="Times New Roman" panose="02020603050405020304" pitchFamily="18" charset="0"/>
                  </a:rPr>
                  <a:t>, the </a:t>
                </a:r>
                <a:r>
                  <a:rPr lang="en-IN" dirty="0">
                    <a:solidFill>
                      <a:srgbClr val="00B050"/>
                    </a:solidFill>
                    <a:latin typeface="Bodoni MT" panose="02070603080606020203" pitchFamily="18" charset="0"/>
                  </a:rPr>
                  <a:t>NZ/A </a:t>
                </a:r>
                <a:r>
                  <a:rPr lang="en-IN" dirty="0" smtClean="0">
                    <a:solidFill>
                      <a:srgbClr val="00B050"/>
                    </a:solidFill>
                    <a:latin typeface="Bodoni MT" panose="02070603080606020203" pitchFamily="18" charset="0"/>
                  </a:rPr>
                  <a:t>factor is equal to  Z/2. Levinger formula gives,</a:t>
                </a:r>
                <a:endParaRPr lang="en-IN" dirty="0">
                  <a:solidFill>
                    <a:srgbClr val="00B050"/>
                  </a:solidFill>
                  <a:latin typeface="Bodoni MT" panose="02070603080606020203" pitchFamily="18" charset="0"/>
                  <a:ea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IN" i="1">
                        <a:solidFill>
                          <a:srgbClr val="221F1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          </m:t>
                    </m:r>
                    <m:sSub>
                      <m:sSubPr>
                        <m:ctrlPr>
                          <a:rPr lang="en-IN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sPre>
                          <m:sPrePr>
                            <m:ctrlPr>
                              <a:rPr lang="en-IN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IN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sub>
                          <m:sup>
                            <m:r>
                              <a:rPr lang="en-IN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p>
                          <m:e>
                            <m:r>
                              <a:rPr lang="en-IN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</m:sPre>
                        <m:d>
                          <m:dPr>
                            <m:ctrlPr>
                              <a:rPr lang="en-IN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𝛾</m:t>
                            </m:r>
                            <m:r>
                              <a:rPr lang="en-IN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  </m:t>
                            </m:r>
                            <m:r>
                              <a:rPr lang="en-IN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𝑝𝑛</m:t>
                            </m:r>
                          </m:e>
                        </m:d>
                      </m:sub>
                    </m:sSub>
                    <m:r>
                      <a:rPr lang="en-IN" i="1">
                        <a:solidFill>
                          <a:srgbClr val="221F1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en-IN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IN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𝛾</m:t>
                            </m:r>
                            <m:r>
                              <a:rPr lang="en-IN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IN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𝑝𝑛</m:t>
                            </m:r>
                          </m:e>
                        </m:d>
                      </m:sub>
                    </m:sSub>
                    <m:r>
                      <a:rPr lang="en-IN" i="1">
                        <a:solidFill>
                          <a:srgbClr val="221F1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IN" i="1">
                        <a:solidFill>
                          <a:srgbClr val="221F1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IN" i="1">
                        <a:solidFill>
                          <a:srgbClr val="221F1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×(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rgbClr val="221F1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IN" dirty="0">
                    <a:solidFill>
                      <a:srgbClr val="221F1F"/>
                    </a:solidFill>
                    <a:latin typeface="Bodoni MT" panose="02070603080606020203" pitchFamily="18" charset="0"/>
                    <a:ea typeface="Times New Roman" panose="02020603050405020304" pitchFamily="18" charset="0"/>
                  </a:rPr>
                  <a:t> </a:t>
                </a:r>
                <a:endParaRPr lang="en-IN" dirty="0" smtClean="0">
                  <a:solidFill>
                    <a:srgbClr val="221F1F"/>
                  </a:solidFill>
                  <a:latin typeface="Bodoni MT" panose="02070603080606020203" pitchFamily="18" charset="0"/>
                  <a:ea typeface="Times New Roman" panose="02020603050405020304" pitchFamily="18" charset="0"/>
                </a:endParaRPr>
              </a:p>
              <a:p>
                <a:r>
                  <a:rPr lang="en-IN" dirty="0" smtClean="0">
                    <a:solidFill>
                      <a:srgbClr val="00B050"/>
                    </a:solidFill>
                    <a:latin typeface="Bodoni MT" panose="02070603080606020203" pitchFamily="18" charset="0"/>
                    <a:ea typeface="Times New Roman" panose="02020603050405020304" pitchFamily="18" charset="0"/>
                  </a:rPr>
                  <a:t>Hence,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I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𝑞𝑑</m:t>
                        </m:r>
                        <m:d>
                          <m:dPr>
                            <m:ctrlPr>
                              <a:rPr lang="en-IN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IN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IN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𝑝𝑛</m:t>
                            </m:r>
                          </m:e>
                        </m:d>
                      </m:sub>
                    </m:sSub>
                    <m:r>
                      <a:rPr lang="en-IN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I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I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IN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IN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𝑝𝑛</m:t>
                            </m:r>
                          </m:e>
                        </m:d>
                      </m:sub>
                    </m:sSub>
                  </m:oMath>
                </a14:m>
                <a:r>
                  <a:rPr lang="en-IN" dirty="0" smtClean="0">
                    <a:solidFill>
                      <a:srgbClr val="00B050"/>
                    </a:solidFill>
                    <a:latin typeface="Bodoni MT" panose="02070603080606020203" pitchFamily="18" charset="0"/>
                    <a:ea typeface="Times New Roman" panose="02020603050405020304" pitchFamily="18" charset="0"/>
                  </a:rPr>
                  <a:t> ratio in that formula is</a:t>
                </a:r>
              </a:p>
              <a:p>
                <a:endParaRPr lang="en-IN" dirty="0" smtClean="0">
                  <a:solidFill>
                    <a:srgbClr val="221F1F"/>
                  </a:solidFill>
                  <a:latin typeface="Bodoni MT" panose="02070603080606020203" pitchFamily="18" charset="0"/>
                  <a:ea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                   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𝑞𝑑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𝑝𝑛</m:t>
                            </m:r>
                          </m:e>
                        </m:d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𝑝𝑛</m:t>
                            </m:r>
                          </m:e>
                        </m:d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IN" dirty="0"/>
                  <a:t>  i.e. ∼</a:t>
                </a:r>
                <a:r>
                  <a:rPr lang="en-IN" dirty="0" smtClean="0"/>
                  <a:t>3.3 </a:t>
                </a:r>
                <a:r>
                  <a:rPr lang="en-IN" b="1" dirty="0" smtClean="0"/>
                  <a:t>(Black line)</a:t>
                </a:r>
              </a:p>
              <a:p>
                <a:endParaRPr lang="en-IN" dirty="0"/>
              </a:p>
              <a:p>
                <a:pPr marL="0" lvl="2" indent="-285750" algn="r">
                  <a:buFontTx/>
                  <a:buChar char="-"/>
                </a:pPr>
                <a:r>
                  <a:rPr lang="en-IN" dirty="0" smtClean="0">
                    <a:solidFill>
                      <a:srgbClr val="00B050"/>
                    </a:solidFill>
                  </a:rPr>
                  <a:t>With Levinger Damping term</a:t>
                </a:r>
                <a:r>
                  <a:rPr lang="en-IN" dirty="0">
                    <a:solidFill>
                      <a:srgbClr val="008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exp</m:t>
                    </m:r>
                    <m:r>
                      <a:rPr lang="en-IN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IN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IN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IN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IN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IN" b="1" dirty="0" smtClean="0">
                    <a:solidFill>
                      <a:srgbClr val="00B050"/>
                    </a:solidFill>
                  </a:rPr>
                  <a:t>(green)</a:t>
                </a:r>
              </a:p>
              <a:p>
                <a:pPr marL="0" lvl="2" indent="-285750" algn="r">
                  <a:buFontTx/>
                  <a:buChar char="-"/>
                </a:pPr>
                <a:endParaRPr lang="en-IN" sz="800" b="1" dirty="0" smtClean="0">
                  <a:solidFill>
                    <a:srgbClr val="00B050"/>
                  </a:solidFill>
                </a:endParaRPr>
              </a:p>
              <a:p>
                <a:pPr marL="0" lvl="2" indent="-285750" algn="r">
                  <a:buFontTx/>
                  <a:buChar char="-"/>
                </a:pPr>
                <a:r>
                  <a:rPr lang="en-IN" dirty="0" smtClean="0">
                    <a:solidFill>
                      <a:srgbClr val="002060"/>
                    </a:solidFill>
                  </a:rPr>
                  <a:t>With Chadwick Pauli-blocking term </a:t>
                </a:r>
                <a:r>
                  <a:rPr lang="en-IN" b="1" dirty="0" smtClean="0">
                    <a:solidFill>
                      <a:srgbClr val="002060"/>
                    </a:solidFill>
                  </a:rPr>
                  <a:t>(blue)</a:t>
                </a:r>
              </a:p>
              <a:p>
                <a:pPr marL="0" lvl="2" indent="-285750" algn="r">
                  <a:buFontTx/>
                  <a:buChar char="-"/>
                </a:pPr>
                <a:endParaRPr lang="en-IN" sz="800" b="1" dirty="0" smtClean="0">
                  <a:solidFill>
                    <a:srgbClr val="002060"/>
                  </a:solidFill>
                </a:endParaRPr>
              </a:p>
              <a:p>
                <a:pPr marL="0" lvl="2" indent="-285750" algn="r">
                  <a:buFontTx/>
                  <a:buChar char="-"/>
                </a:pPr>
                <a:r>
                  <a:rPr lang="en-IN" dirty="0" smtClean="0">
                    <a:solidFill>
                      <a:srgbClr val="FF0000"/>
                    </a:solidFill>
                  </a:rPr>
                  <a:t>With Current approach </a:t>
                </a:r>
                <a:r>
                  <a:rPr lang="en-IN" b="1" dirty="0" smtClean="0">
                    <a:solidFill>
                      <a:srgbClr val="FF0000"/>
                    </a:solidFill>
                  </a:rPr>
                  <a:t>(red curve)</a:t>
                </a:r>
              </a:p>
              <a:p>
                <a:pPr marL="0" lvl="2" algn="ctr"/>
                <a:r>
                  <a:rPr lang="en-IN" dirty="0" smtClean="0">
                    <a:solidFill>
                      <a:srgbClr val="FF0000"/>
                    </a:solidFill>
                  </a:rPr>
                  <a:t>(Significant higher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IN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𝑞𝑑</m:t>
                        </m:r>
                        <m:d>
                          <m:dPr>
                            <m:ctrlP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IN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IN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𝑝𝑛</m:t>
                            </m:r>
                          </m:e>
                        </m:d>
                      </m:sub>
                    </m:sSub>
                  </m:oMath>
                </a14:m>
                <a:r>
                  <a:rPr lang="en-IN" dirty="0" smtClean="0">
                    <a:solidFill>
                      <a:srgbClr val="FF0000"/>
                    </a:solidFill>
                  </a:rPr>
                  <a:t> is obtained in current approach compared to Chadwick model for lower E</a:t>
                </a:r>
                <a:r>
                  <a:rPr lang="en-IN" dirty="0" smtClean="0">
                    <a:solidFill>
                      <a:srgbClr val="FF0000"/>
                    </a:solidFill>
                    <a:sym typeface="Mathematica1" panose="05000502060100000001" pitchFamily="2" charset="2"/>
                  </a:rPr>
                  <a:t>)</a:t>
                </a:r>
                <a:r>
                  <a:rPr lang="en-IN" dirty="0" smtClean="0">
                    <a:solidFill>
                      <a:srgbClr val="FF0000"/>
                    </a:solidFill>
                  </a:rPr>
                  <a:t>   </a:t>
                </a:r>
              </a:p>
              <a:p>
                <a:endParaRPr lang="en-IN" dirty="0">
                  <a:solidFill>
                    <a:srgbClr val="FF0000"/>
                  </a:solidFill>
                  <a:latin typeface="Bodoni MT" panose="02070603080606020203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0" y="1170366"/>
                <a:ext cx="5508700" cy="4451347"/>
              </a:xfrm>
              <a:prstGeom prst="rect">
                <a:avLst/>
              </a:prstGeom>
              <a:blipFill rotWithShape="0">
                <a:blip r:embed="rId3"/>
                <a:stretch>
                  <a:fillRect l="-997" t="-685" r="-88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96770" y="384"/>
                <a:ext cx="10827644" cy="624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N" sz="3200" dirty="0" smtClean="0">
                    <a:solidFill>
                      <a:srgbClr val="FF0000"/>
                    </a:solidFill>
                    <a:latin typeface="Bodoni MT" panose="02070603080606020203" pitchFamily="18" charset="0"/>
                  </a:rPr>
                  <a:t>Comparison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𝑞𝑑</m:t>
                        </m:r>
                        <m:d>
                          <m:dPr>
                            <m:ctrlPr>
                              <a:rPr lang="en-IN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IN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IN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𝑝𝑛</m:t>
                            </m:r>
                          </m:e>
                        </m:d>
                      </m:sub>
                    </m:sSub>
                    <m:r>
                      <a:rPr lang="en-I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IN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IN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𝑝𝑛</m:t>
                            </m:r>
                          </m:e>
                        </m:d>
                      </m:sub>
                    </m:sSub>
                  </m:oMath>
                </a14:m>
                <a:r>
                  <a:rPr lang="en-IN" sz="3200" dirty="0" smtClean="0">
                    <a:solidFill>
                      <a:srgbClr val="FF0000"/>
                    </a:solidFill>
                    <a:latin typeface="Bodoni MT" panose="02070603080606020203" pitchFamily="18" charset="0"/>
                    <a:ea typeface="Times New Roman" panose="02020603050405020304" pitchFamily="18" charset="0"/>
                  </a:rPr>
                  <a:t> ratio in different formalisms</a:t>
                </a:r>
                <a:endParaRPr lang="hi-IN" sz="3200" dirty="0">
                  <a:solidFill>
                    <a:srgbClr val="FF0000"/>
                  </a:solidFill>
                  <a:latin typeface="Bodoni MT" panose="02070603080606020203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70" y="384"/>
                <a:ext cx="10827644" cy="624082"/>
              </a:xfrm>
              <a:prstGeom prst="rect">
                <a:avLst/>
              </a:prstGeom>
              <a:blipFill rotWithShape="0">
                <a:blip r:embed="rId4"/>
                <a:stretch>
                  <a:fillRect l="-1407" t="-9804" r="-506" b="-2843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5458520" y="3434832"/>
            <a:ext cx="1990495" cy="52385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408341" y="3869473"/>
            <a:ext cx="1918010" cy="37914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408340" y="3323063"/>
            <a:ext cx="1728440" cy="9255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850351" y="5737029"/>
            <a:ext cx="334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(np separation energy of 16 MeV)</a:t>
            </a:r>
            <a:endParaRPr lang="hi-IN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408340" y="1594624"/>
            <a:ext cx="3847172" cy="12823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9448800" y="6533946"/>
            <a:ext cx="2743200" cy="365125"/>
          </a:xfrm>
        </p:spPr>
        <p:txBody>
          <a:bodyPr/>
          <a:lstStyle/>
          <a:p>
            <a:fld id="{895AB2F6-A50F-4A97-BC07-BB272023FC08}" type="slidenum">
              <a:rPr lang="hi-IN" smtClean="0"/>
              <a:t>21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173408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34537" y="1005390"/>
                <a:ext cx="11262731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>
                  <a:buFont typeface="Wingdings" panose="05000000000000000000" pitchFamily="2" charset="2"/>
                  <a:buChar char="Ø"/>
                </a:pPr>
                <a:r>
                  <a:rPr lang="en-US" sz="2000" b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000" b="0" baseline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photodisintegration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baseline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Mathematica1" panose="05000502060100000001" pitchFamily="2" charset="2"/>
                          </a:rPr>
                        </m:ctrlPr>
                      </m:sSubPr>
                      <m:e>
                        <m:r>
                          <a:rPr lang="en-US" sz="2000" b="0" i="1" baseline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Mathematica1" panose="05000502060100000001" pitchFamily="2" charset="2"/>
                          </a:rPr>
                          <m:t>𝜎</m:t>
                        </m:r>
                      </m:e>
                      <m:sub>
                        <m:r>
                          <a:rPr lang="en-US" sz="2000" b="0" i="1" baseline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Mathematica1" panose="05000502060100000001" pitchFamily="2" charset="2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en-IN" sz="2000" b="0" i="1" baseline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Mathematica1" panose="05000502060100000001" pitchFamily="2" charset="2"/>
                          </a:rPr>
                        </m:ctrlPr>
                      </m:dPr>
                      <m:e>
                        <m:r>
                          <a:rPr lang="en-IN" sz="2000" b="0" i="1" baseline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Mathematica1" panose="05000502060100000001" pitchFamily="2" charset="2"/>
                          </a:rPr>
                          <m:t>𝛾</m:t>
                        </m:r>
                        <m:r>
                          <a:rPr lang="en-IN" sz="2000" b="0" i="1" baseline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Mathematica1" panose="05000502060100000001" pitchFamily="2" charset="2"/>
                          </a:rPr>
                          <m:t>,</m:t>
                        </m:r>
                        <m:r>
                          <a:rPr lang="en-IN" sz="2000" b="0" i="1" baseline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Mathematica1" panose="05000502060100000001" pitchFamily="2" charset="2"/>
                          </a:rPr>
                          <m:t>𝑛</m:t>
                        </m:r>
                      </m:e>
                    </m:d>
                    <m:r>
                      <a:rPr lang="en-IN" sz="2000" b="0" i="1" baseline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Mathematica1" panose="05000502060100000001" pitchFamily="2" charset="2"/>
                      </a:rPr>
                      <m:t> &amp; </m:t>
                    </m:r>
                    <m:sSub>
                      <m:sSubPr>
                        <m:ctrlPr>
                          <a:rPr lang="en-US" sz="2000" b="0" i="1" baseline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Mathematica1" panose="05000502060100000001" pitchFamily="2" charset="2"/>
                          </a:rPr>
                        </m:ctrlPr>
                      </m:sSubPr>
                      <m:e>
                        <m:r>
                          <a:rPr lang="en-US" sz="2000" b="0" i="1" baseline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Mathematica1" panose="05000502060100000001" pitchFamily="2" charset="2"/>
                          </a:rPr>
                          <m:t>𝜎</m:t>
                        </m:r>
                      </m:e>
                      <m:sub>
                        <m:r>
                          <a:rPr lang="en-US" sz="2000" b="0" i="1" baseline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Mathematica1" panose="05000502060100000001" pitchFamily="2" charset="2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en-IN" sz="2000" b="0" i="1" baseline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Mathematica1" panose="05000502060100000001" pitchFamily="2" charset="2"/>
                          </a:rPr>
                        </m:ctrlPr>
                      </m:dPr>
                      <m:e>
                        <m:r>
                          <a:rPr lang="en-IN" sz="2000" b="0" i="1" baseline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Mathematica1" panose="05000502060100000001" pitchFamily="2" charset="2"/>
                          </a:rPr>
                          <m:t>𝛾</m:t>
                        </m:r>
                        <m:r>
                          <a:rPr lang="en-IN" sz="2000" b="0" i="1" baseline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Mathematica1" panose="05000502060100000001" pitchFamily="2" charset="2"/>
                          </a:rPr>
                          <m:t>,</m:t>
                        </m:r>
                        <m:r>
                          <a:rPr lang="en-IN" sz="2000" b="0" i="1" baseline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Mathematica1" panose="05000502060100000001" pitchFamily="2" charset="2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b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computed by Gunn- Irving</a:t>
                </a:r>
                <a:r>
                  <a:rPr lang="en-US" sz="2000" baseline="300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sz="2000" b="0" baseline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approach using exponential or Gaussian wavefunction for the nucleons</a:t>
                </a:r>
              </a:p>
              <a:p>
                <a:pPr lvl="0"/>
                <a:endParaRPr lang="en-US" sz="2000" b="0" baseline="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1500" lvl="0" indent="-571500">
                  <a:buFont typeface="Wingdings" panose="05000000000000000000" pitchFamily="2" charset="2"/>
                  <a:buChar char="Ø"/>
                </a:pPr>
                <a:r>
                  <a:rPr lang="en-US" sz="2000" b="0" baseline="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Neglecting</a:t>
                </a:r>
                <a:r>
                  <a:rPr lang="en-US" sz="2000" b="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coulomb interaction of outgoing protons =&gt;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en-IN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  <m:r>
                          <a:rPr lang="en-IN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IN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IN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en-IN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  <m:r>
                          <a:rPr lang="en-IN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IN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IN" sz="2000" b="0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/>
                <a:endParaRPr lang="en-IN" sz="2000" b="0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571500" lvl="0" indent="-5715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en-IN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  <m:r>
                          <a:rPr lang="en-IN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IN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000" b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sensitive to n/p separation energy and size parameters of </a:t>
                </a:r>
                <a:r>
                  <a:rPr lang="en-US" sz="2000" b="0" baseline="300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000" b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 and residual </a:t>
                </a:r>
                <a:r>
                  <a:rPr lang="en-US" sz="2000" b="0" baseline="300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b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He/</a:t>
                </a:r>
                <a:r>
                  <a:rPr lang="en-US" sz="2000" b="0" baseline="300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b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endParaRPr lang="en-US" sz="2000" b="0" baseline="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062900" lvl="1" indent="-342900">
                  <a:buFontTx/>
                  <a:buChar char="-"/>
                </a:pPr>
                <a:r>
                  <a:rPr lang="en-US" sz="2000" b="0" baseline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Properly optimization</a:t>
                </a:r>
                <a:r>
                  <a:rPr lang="en-US" sz="2000" b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</a:t>
                </a:r>
                <a:r>
                  <a:rPr lang="en-US" sz="2000" b="0" baseline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size parameters </a:t>
                </a:r>
                <a:r>
                  <a:rPr lang="en-IN" sz="20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carried out using experimental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en-IN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  <m:r>
                          <a:rPr lang="en-IN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IN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000" b="0" baseline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values</a:t>
                </a:r>
              </a:p>
              <a:p>
                <a:pPr marL="720000" lvl="1"/>
                <a:endParaRPr lang="en-US" sz="2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37" y="1005390"/>
                <a:ext cx="11262731" cy="2554545"/>
              </a:xfrm>
              <a:prstGeom prst="rect">
                <a:avLst/>
              </a:prstGeom>
              <a:blipFill rotWithShape="0">
                <a:blip r:embed="rId2"/>
                <a:stretch>
                  <a:fillRect l="-487" t="-143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399403" y="0"/>
            <a:ext cx="77251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Photo-disintegration of 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&amp; Quasi-alpha</a:t>
            </a:r>
            <a:endParaRPr lang="en-US" sz="3200" b="1" baseline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96335"/>
            <a:ext cx="12110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b="1" dirty="0" smtClean="0">
                <a:solidFill>
                  <a:srgbClr val="7030A0"/>
                </a:solidFill>
              </a:rPr>
              <a:t>12. </a:t>
            </a:r>
            <a:r>
              <a:rPr lang="en-US" sz="1200" dirty="0" smtClean="0">
                <a:solidFill>
                  <a:srgbClr val="7030A0"/>
                </a:solidFill>
              </a:rPr>
              <a:t>J. C. Gunn, and J. Irving, The photo-electric disintegration of three- and four-particle nuclei, Phil. Mag. 42 1353 (1951). </a:t>
            </a:r>
            <a:r>
              <a:rPr lang="en-US" sz="1200" b="1" dirty="0" smtClean="0">
                <a:solidFill>
                  <a:srgbClr val="7030A0"/>
                </a:solidFill>
              </a:rPr>
              <a:t>13. </a:t>
            </a:r>
            <a:r>
              <a:rPr lang="en-US" sz="1200" dirty="0" err="1" smtClean="0">
                <a:solidFill>
                  <a:srgbClr val="7030A0"/>
                </a:solidFill>
              </a:rPr>
              <a:t>Quaglioni</a:t>
            </a:r>
            <a:r>
              <a:rPr lang="en-US" sz="1200" dirty="0" smtClean="0">
                <a:solidFill>
                  <a:srgbClr val="7030A0"/>
                </a:solidFill>
              </a:rPr>
              <a:t> S. </a:t>
            </a:r>
            <a:r>
              <a:rPr lang="en-US" sz="1200" i="1" dirty="0" smtClean="0">
                <a:solidFill>
                  <a:srgbClr val="7030A0"/>
                </a:solidFill>
              </a:rPr>
              <a:t>et al., </a:t>
            </a:r>
            <a:r>
              <a:rPr lang="en-US" sz="1200" dirty="0" smtClean="0">
                <a:solidFill>
                  <a:srgbClr val="7030A0"/>
                </a:solidFill>
              </a:rPr>
              <a:t>Two-body photodisintegration of </a:t>
            </a:r>
            <a:r>
              <a:rPr lang="en-US" sz="1200" baseline="30000" dirty="0" smtClean="0">
                <a:solidFill>
                  <a:srgbClr val="7030A0"/>
                </a:solidFill>
              </a:rPr>
              <a:t>4</a:t>
            </a:r>
            <a:r>
              <a:rPr lang="en-US" sz="1200" dirty="0" smtClean="0">
                <a:solidFill>
                  <a:srgbClr val="7030A0"/>
                </a:solidFill>
              </a:rPr>
              <a:t>He with full final state interaction, Phys. Rev. C 69 044002 (2004) </a:t>
            </a:r>
          </a:p>
          <a:p>
            <a:endParaRPr lang="hi-IN" sz="1200" dirty="0">
              <a:solidFill>
                <a:srgbClr val="7030A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02893" y="3413285"/>
            <a:ext cx="4418589" cy="2923877"/>
            <a:chOff x="7838596" y="3307888"/>
            <a:chExt cx="4418589" cy="2923877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215" y="3307888"/>
              <a:ext cx="3691053" cy="251930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7838596" y="5862433"/>
                  <a:ext cx="441858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hi-IN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I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a14:m>
                  <a:r>
                    <a:rPr lang="en-IN" dirty="0" smtClean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variation with </a:t>
                  </a:r>
                  <a:r>
                    <a:rPr lang="en-IN" baseline="30000" dirty="0" smtClean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r>
                    <a:rPr lang="en-IN" dirty="0" smtClean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He size parameter </a:t>
                  </a:r>
                  <a:endParaRPr lang="hi-IN" dirty="0">
                    <a:solidFill>
                      <a:srgbClr val="0070C0"/>
                    </a:solidFill>
                    <a:latin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8596" y="5862433"/>
                  <a:ext cx="4418589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9836" b="-2459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71"/>
          <a:stretch/>
        </p:blipFill>
        <p:spPr>
          <a:xfrm>
            <a:off x="6631807" y="3421175"/>
            <a:ext cx="3862597" cy="238493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648307" y="5997417"/>
            <a:ext cx="4083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 smtClean="0">
                <a:solidFill>
                  <a:srgbClr val="00B050"/>
                </a:solidFill>
                <a:latin typeface="Bodoni MT" panose="02070603080606020203" pitchFamily="18" charset="0"/>
              </a:rPr>
              <a:t>4</a:t>
            </a:r>
            <a:r>
              <a:rPr lang="en-US" dirty="0" smtClean="0">
                <a:solidFill>
                  <a:srgbClr val="00B050"/>
                </a:solidFill>
                <a:latin typeface="Bodoni MT" panose="02070603080606020203" pitchFamily="18" charset="0"/>
              </a:rPr>
              <a:t>He(</a:t>
            </a:r>
            <a:r>
              <a:rPr lang="en-US" dirty="0" err="1">
                <a:solidFill>
                  <a:srgbClr val="00B050"/>
                </a:solidFill>
                <a:latin typeface="Bodoni MT" panose="02070603080606020203" pitchFamily="18" charset="0"/>
                <a:cs typeface="Times New Roman" panose="02020603050405020304" pitchFamily="18" charset="0"/>
                <a:sym typeface="Mathematica1" panose="05000502060100000001" pitchFamily="2" charset="2"/>
              </a:rPr>
              <a:t>γ</a:t>
            </a:r>
            <a:r>
              <a:rPr lang="en-US" dirty="0" err="1" smtClean="0">
                <a:solidFill>
                  <a:srgbClr val="00B050"/>
                </a:solidFill>
                <a:latin typeface="Bodoni MT" panose="02070603080606020203" pitchFamily="18" charset="0"/>
                <a:sym typeface="Mathematica1" panose="05000502060100000001" pitchFamily="2" charset="2"/>
              </a:rPr>
              <a:t>,n</a:t>
            </a:r>
            <a:r>
              <a:rPr lang="en-US" dirty="0" smtClean="0">
                <a:solidFill>
                  <a:srgbClr val="00B050"/>
                </a:solidFill>
                <a:latin typeface="Bodoni MT" panose="02070603080606020203" pitchFamily="18" charset="0"/>
                <a:sym typeface="Mathematica1" panose="05000502060100000001" pitchFamily="2" charset="2"/>
              </a:rPr>
              <a:t>)</a:t>
            </a:r>
            <a:r>
              <a:rPr lang="en-US" baseline="30000" dirty="0" smtClean="0">
                <a:solidFill>
                  <a:srgbClr val="00B050"/>
                </a:solidFill>
                <a:latin typeface="Bodoni MT" panose="02070603080606020203" pitchFamily="18" charset="0"/>
              </a:rPr>
              <a:t>3</a:t>
            </a:r>
            <a:r>
              <a:rPr lang="en-US" dirty="0" smtClean="0">
                <a:solidFill>
                  <a:srgbClr val="00B050"/>
                </a:solidFill>
                <a:latin typeface="Bodoni MT" panose="02070603080606020203" pitchFamily="18" charset="0"/>
              </a:rPr>
              <a:t>He cross section up to 120 MeV</a:t>
            </a:r>
            <a:endParaRPr lang="hi-IN" dirty="0">
              <a:solidFill>
                <a:srgbClr val="00B050"/>
              </a:solidFill>
              <a:latin typeface="Bodoni MT" panose="02070603080606020203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71510" y="325308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>
                <a:solidFill>
                  <a:srgbClr val="7030A0"/>
                </a:solidFill>
              </a:rPr>
              <a:t>Quaglioni</a:t>
            </a:r>
            <a:r>
              <a:rPr lang="en-US" sz="1200" dirty="0">
                <a:solidFill>
                  <a:srgbClr val="7030A0"/>
                </a:solidFill>
              </a:rPr>
              <a:t> S. </a:t>
            </a:r>
            <a:r>
              <a:rPr lang="en-US" sz="1200" i="1" dirty="0">
                <a:solidFill>
                  <a:srgbClr val="7030A0"/>
                </a:solidFill>
              </a:rPr>
              <a:t>et al., </a:t>
            </a:r>
            <a:r>
              <a:rPr lang="en-US" sz="1200" dirty="0" smtClean="0">
                <a:solidFill>
                  <a:srgbClr val="7030A0"/>
                </a:solidFill>
              </a:rPr>
              <a:t>Phys. Rev. </a:t>
            </a:r>
            <a:r>
              <a:rPr lang="en-US" sz="1200" dirty="0">
                <a:solidFill>
                  <a:srgbClr val="7030A0"/>
                </a:solidFill>
              </a:rPr>
              <a:t>C 69 044002 (2004)</a:t>
            </a:r>
            <a:endParaRPr lang="hi-IN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9448800" y="6536937"/>
            <a:ext cx="2743200" cy="365125"/>
          </a:xfrm>
        </p:spPr>
        <p:txBody>
          <a:bodyPr/>
          <a:lstStyle/>
          <a:p>
            <a:fld id="{895AB2F6-A50F-4A97-BC07-BB272023FC08}" type="slidenum">
              <a:rPr lang="hi-IN" smtClean="0"/>
              <a:t>22</a:t>
            </a:fld>
            <a:endParaRPr lang="hi-IN" dirty="0"/>
          </a:p>
        </p:txBody>
      </p:sp>
    </p:spTree>
    <p:extLst>
      <p:ext uri="{BB962C8B-B14F-4D97-AF65-F5344CB8AC3E}">
        <p14:creationId xmlns:p14="http://schemas.microsoft.com/office/powerpoint/2010/main" val="2705438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0" y="749636"/>
                <a:ext cx="12062791" cy="1867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400" dirty="0" smtClean="0">
                    <a:solidFill>
                      <a:srgbClr val="00B050"/>
                    </a:solidFill>
                    <a:latin typeface="Bodoni MT" panose="02070603080606020203" pitchFamily="18" charset="0"/>
                  </a:rPr>
                  <a:t>For N</a:t>
                </a:r>
                <a:r>
                  <a:rPr lang="en-IN" sz="1400" dirty="0">
                    <a:solidFill>
                      <a:srgbClr val="00B050"/>
                    </a:solidFill>
                    <a:latin typeface="Bodoni MT" panose="02070603080606020203" pitchFamily="18" charset="0"/>
                    <a:sym typeface="Mathematica1" panose="05000502060100000001" pitchFamily="2" charset="2"/>
                  </a:rPr>
                  <a:t>≠</a:t>
                </a:r>
                <a:r>
                  <a:rPr lang="en-IN" sz="1400" dirty="0" smtClean="0">
                    <a:solidFill>
                      <a:srgbClr val="00B050"/>
                    </a:solidFill>
                    <a:latin typeface="Bodoni MT" panose="02070603080606020203" pitchFamily="18" charset="0"/>
                    <a:sym typeface="Mathematica1" panose="05000502060100000001" pitchFamily="2" charset="2"/>
                  </a:rPr>
                  <a:t>Z </a:t>
                </a:r>
                <a:r>
                  <a:rPr lang="en-IN" sz="1400" dirty="0" smtClean="0">
                    <a:solidFill>
                      <a:srgbClr val="00B050"/>
                    </a:solidFill>
                    <a:latin typeface="Bodoni MT" panose="02070603080606020203" pitchFamily="18" charset="0"/>
                    <a:sym typeface="Mathematica1" panose="05000502060100000001" pitchFamily="2" charset="2"/>
                  </a:rPr>
                  <a:t>Nuclei, the extra n/p are assumed to be forming n-p-n/p-n-p or quasi-</a:t>
                </a:r>
                <a:r>
                  <a:rPr lang="en-IN" sz="1400" baseline="30000" dirty="0" smtClean="0">
                    <a:solidFill>
                      <a:srgbClr val="00B050"/>
                    </a:solidFill>
                    <a:latin typeface="Bodoni MT" panose="02070603080606020203" pitchFamily="18" charset="0"/>
                    <a:sym typeface="Mathematica1" panose="05000502060100000001" pitchFamily="2" charset="2"/>
                  </a:rPr>
                  <a:t>3</a:t>
                </a:r>
                <a:r>
                  <a:rPr lang="en-IN" sz="1400" dirty="0" smtClean="0">
                    <a:solidFill>
                      <a:srgbClr val="00B050"/>
                    </a:solidFill>
                    <a:latin typeface="Bodoni MT" panose="02070603080606020203" pitchFamily="18" charset="0"/>
                    <a:sym typeface="Mathematica1" panose="05000502060100000001" pitchFamily="2" charset="2"/>
                  </a:rPr>
                  <a:t>H/quasi-3He type 3N structures</a:t>
                </a:r>
              </a:p>
              <a:p>
                <a:pPr marL="342900" indent="-342900">
                  <a:buFontTx/>
                  <a:buChar char="-"/>
                </a:pPr>
                <a:r>
                  <a:rPr lang="en-IN" sz="1400" dirty="0" smtClean="0">
                    <a:solidFill>
                      <a:srgbClr val="00B050"/>
                    </a:solidFill>
                    <a:latin typeface="Bodoni MT" panose="02070603080606020203" pitchFamily="18" charset="0"/>
                    <a:sym typeface="Mathematica1" panose="05000502060100000001" pitchFamily="2" charset="2"/>
                  </a:rPr>
                  <a:t>Just like np or deuteron system, npn/pnp or </a:t>
                </a:r>
                <a:r>
                  <a:rPr lang="en-IN" sz="1400" baseline="30000" dirty="0" smtClean="0">
                    <a:solidFill>
                      <a:srgbClr val="00B050"/>
                    </a:solidFill>
                    <a:latin typeface="Bodoni MT" panose="02070603080606020203" pitchFamily="18" charset="0"/>
                    <a:sym typeface="Mathematica1" panose="05000502060100000001" pitchFamily="2" charset="2"/>
                  </a:rPr>
                  <a:t>3</a:t>
                </a:r>
                <a:r>
                  <a:rPr lang="en-IN" sz="1400" dirty="0" smtClean="0">
                    <a:solidFill>
                      <a:srgbClr val="00B050"/>
                    </a:solidFill>
                    <a:latin typeface="Bodoni MT" panose="02070603080606020203" pitchFamily="18" charset="0"/>
                    <a:sym typeface="Mathematica1" panose="05000502060100000001" pitchFamily="2" charset="2"/>
                  </a:rPr>
                  <a:t>H/</a:t>
                </a:r>
                <a:r>
                  <a:rPr lang="en-IN" sz="1400" baseline="30000" dirty="0" smtClean="0">
                    <a:solidFill>
                      <a:srgbClr val="00B050"/>
                    </a:solidFill>
                    <a:latin typeface="Bodoni MT" panose="02070603080606020203" pitchFamily="18" charset="0"/>
                    <a:sym typeface="Mathematica1" panose="05000502060100000001" pitchFamily="2" charset="2"/>
                  </a:rPr>
                  <a:t>3</a:t>
                </a:r>
                <a:r>
                  <a:rPr lang="en-IN" sz="1400" dirty="0" smtClean="0">
                    <a:solidFill>
                      <a:srgbClr val="00B050"/>
                    </a:solidFill>
                    <a:latin typeface="Bodoni MT" panose="02070603080606020203" pitchFamily="18" charset="0"/>
                    <a:sym typeface="Mathematica1" panose="05000502060100000001" pitchFamily="2" charset="2"/>
                  </a:rPr>
                  <a:t>He systems are found  in free state too and do not have any excitation state</a:t>
                </a:r>
              </a:p>
              <a:p>
                <a:pPr marL="342900" indent="-342900">
                  <a:buFontTx/>
                  <a:buChar char="-"/>
                </a:pPr>
                <a:r>
                  <a:rPr lang="en-IN" sz="1400" dirty="0" smtClean="0">
                    <a:solidFill>
                      <a:srgbClr val="00B050"/>
                    </a:solidFill>
                    <a:latin typeface="Bodoni MT" panose="02070603080606020203" pitchFamily="18" charset="0"/>
                    <a:sym typeface="Mathematica1" panose="05000502060100000001" pitchFamily="2" charset="2"/>
                  </a:rPr>
                  <a:t>Their indirect presence can be observed in</a:t>
                </a:r>
              </a:p>
              <a:p>
                <a:pPr marL="800100" lvl="1" indent="-342900">
                  <a:buFontTx/>
                  <a:buChar char="-"/>
                </a:pPr>
                <a:r>
                  <a:rPr lang="en-IN" sz="1400" dirty="0" smtClean="0">
                    <a:solidFill>
                      <a:srgbClr val="00B050"/>
                    </a:solidFill>
                    <a:latin typeface="Bodoni MT" panose="02070603080606020203" pitchFamily="18" charset="0"/>
                    <a:sym typeface="Mathematica1" panose="05000502060100000001" pitchFamily="2" charset="2"/>
                  </a:rPr>
                  <a:t>Enhanced deuteron emission for </a:t>
                </a:r>
                <a:r>
                  <a:rPr lang="en-IN" sz="1400" baseline="30000" dirty="0" smtClean="0">
                    <a:solidFill>
                      <a:srgbClr val="00B050"/>
                    </a:solidFill>
                    <a:latin typeface="Bodoni MT" panose="02070603080606020203" pitchFamily="18" charset="0"/>
                    <a:sym typeface="Mathematica1" panose="05000502060100000001" pitchFamily="2" charset="2"/>
                  </a:rPr>
                  <a:t>7</a:t>
                </a:r>
                <a:r>
                  <a:rPr lang="en-IN" sz="1400" dirty="0" smtClean="0">
                    <a:solidFill>
                      <a:srgbClr val="00B050"/>
                    </a:solidFill>
                    <a:latin typeface="Bodoni MT" panose="02070603080606020203" pitchFamily="18" charset="0"/>
                    <a:sym typeface="Mathematica1" panose="05000502060100000001" pitchFamily="2" charset="2"/>
                  </a:rPr>
                  <a:t>Li compared to </a:t>
                </a:r>
                <a:r>
                  <a:rPr lang="en-IN" sz="1400" baseline="30000" dirty="0" smtClean="0">
                    <a:solidFill>
                      <a:srgbClr val="00B050"/>
                    </a:solidFill>
                    <a:latin typeface="Bodoni MT" panose="02070603080606020203" pitchFamily="18" charset="0"/>
                    <a:sym typeface="Mathematica1" panose="05000502060100000001" pitchFamily="2" charset="2"/>
                  </a:rPr>
                  <a:t>6</a:t>
                </a:r>
                <a:r>
                  <a:rPr lang="en-IN" sz="1400" dirty="0" smtClean="0">
                    <a:solidFill>
                      <a:srgbClr val="00B050"/>
                    </a:solidFill>
                    <a:latin typeface="Bodoni MT" panose="02070603080606020203" pitchFamily="18" charset="0"/>
                    <a:sym typeface="Mathematica1" panose="05000502060100000001" pitchFamily="2" charset="2"/>
                  </a:rPr>
                  <a:t>Li (outer npn can break into </a:t>
                </a:r>
                <a:r>
                  <a:rPr lang="en-IN" sz="1400" dirty="0" err="1" smtClean="0">
                    <a:solidFill>
                      <a:srgbClr val="00B050"/>
                    </a:solidFill>
                    <a:latin typeface="Bodoni MT" panose="02070603080606020203" pitchFamily="18" charset="0"/>
                    <a:sym typeface="Mathematica1" panose="05000502060100000001" pitchFamily="2" charset="2"/>
                  </a:rPr>
                  <a:t>n+d</a:t>
                </a:r>
                <a:r>
                  <a:rPr lang="en-IN" sz="1400" dirty="0" smtClean="0">
                    <a:solidFill>
                      <a:srgbClr val="00B050"/>
                    </a:solidFill>
                    <a:latin typeface="Bodoni MT" panose="02070603080606020203" pitchFamily="18" charset="0"/>
                    <a:sym typeface="Mathematica1" panose="05000502060100000001" pitchFamily="2" charset="2"/>
                  </a:rPr>
                  <a:t>)</a:t>
                </a:r>
              </a:p>
              <a:p>
                <a:pPr marL="800100" lvl="1" indent="-342900">
                  <a:buFontTx/>
                  <a:buChar char="-"/>
                </a:pPr>
                <a:r>
                  <a:rPr lang="en-IN" sz="1400" dirty="0">
                    <a:solidFill>
                      <a:srgbClr val="00B050"/>
                    </a:solidFill>
                    <a:latin typeface="Bodoni MT" panose="02070603080606020203" pitchFamily="18" charset="0"/>
                    <a:sym typeface="Mathematica1" panose="05000502060100000001" pitchFamily="2" charset="2"/>
                  </a:rPr>
                  <a:t>S</a:t>
                </a:r>
                <a:r>
                  <a:rPr lang="en-IN" sz="1400" dirty="0" smtClean="0">
                    <a:solidFill>
                      <a:srgbClr val="00B050"/>
                    </a:solidFill>
                    <a:latin typeface="Bodoni MT" panose="02070603080606020203" pitchFamily="18" charset="0"/>
                    <a:sym typeface="Mathematica1" panose="05000502060100000001" pitchFamily="2" charset="2"/>
                  </a:rPr>
                  <a:t>trong 3N pion absorption mechanism in </a:t>
                </a:r>
                <a:r>
                  <a:rPr lang="en-IN" sz="1400" baseline="30000" dirty="0" smtClean="0">
                    <a:solidFill>
                      <a:srgbClr val="00B050"/>
                    </a:solidFill>
                    <a:latin typeface="Bodoni MT" panose="02070603080606020203" pitchFamily="18" charset="0"/>
                    <a:sym typeface="Mathematica1" panose="05000502060100000001" pitchFamily="2" charset="2"/>
                  </a:rPr>
                  <a:t>3</a:t>
                </a:r>
                <a:r>
                  <a:rPr lang="en-IN" sz="1400" dirty="0" smtClean="0">
                    <a:solidFill>
                      <a:srgbClr val="00B050"/>
                    </a:solidFill>
                    <a:latin typeface="Bodoni MT" panose="02070603080606020203" pitchFamily="18" charset="0"/>
                    <a:sym typeface="Mathematica1" panose="05000502060100000001" pitchFamily="2" charset="2"/>
                  </a:rPr>
                  <a:t>He involving phase-space of all 3 nucleons </a:t>
                </a:r>
                <a:endParaRPr lang="en-IN" sz="1400" dirty="0" smtClean="0">
                  <a:solidFill>
                    <a:srgbClr val="00B050"/>
                  </a:solidFill>
                  <a:latin typeface="Bodoni MT" panose="02070603080606020203" pitchFamily="18" charset="0"/>
                  <a:sym typeface="Mathematica1" panose="05000502060100000001" pitchFamily="2" charset="2"/>
                </a:endParaRPr>
              </a:p>
              <a:p>
                <a:pPr marL="800100" lvl="1" indent="-342900">
                  <a:buFontTx/>
                  <a:buChar char="-"/>
                </a:pPr>
                <a:r>
                  <a:rPr lang="en-US" sz="1400" dirty="0" smtClean="0">
                    <a:solidFill>
                      <a:srgbClr val="00B050"/>
                    </a:solidFill>
                    <a:latin typeface="Bodoni MT" panose="02070603080606020203" pitchFamily="18" charset="0"/>
                    <a:sym typeface="Mathematica1" panose="05000502060100000001" pitchFamily="2" charset="2"/>
                  </a:rPr>
                  <a:t>Enhanced double charge exchange reaction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Mathematica1" panose="05000502060100000001" pitchFamily="2" charset="2"/>
                          </a:rPr>
                        </m:ctrlPr>
                      </m:sSupPr>
                      <m:e>
                        <m:r>
                          <a:rPr lang="en-US" sz="1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Mathematica1" panose="05000502060100000001" pitchFamily="2" charset="2"/>
                          </a:rPr>
                          <m:t>𝜋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Mathematica1" panose="05000502060100000001" pitchFamily="2" charset="2"/>
                          </a:rPr>
                          <m:t>+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Mathematica1" panose="05000502060100000001" pitchFamily="2" charset="2"/>
                      </a:rPr>
                      <m:t>,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Mathematica1" panose="05000502060100000001" pitchFamily="2" charset="2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Mathematica1" panose="05000502060100000001" pitchFamily="2" charset="2"/>
                          </a:rPr>
                          <m:t>𝜋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Mathematica1" panose="05000502060100000001" pitchFamily="2" charset="2"/>
                          </a:rPr>
                          <m:t>−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Mathematica1" panose="05000502060100000001" pitchFamily="2" charset="2"/>
                      </a:rPr>
                      <m:t>)</m:t>
                    </m:r>
                  </m:oMath>
                </a14:m>
                <a:r>
                  <a:rPr lang="en-IN" sz="1400" dirty="0" smtClean="0">
                    <a:solidFill>
                      <a:srgbClr val="00B050"/>
                    </a:solidFill>
                    <a:latin typeface="Bodoni MT" panose="02070603080606020203" pitchFamily="18" charset="0"/>
                    <a:sym typeface="Mathematica1" panose="05000502060100000001" pitchFamily="2" charset="2"/>
                  </a:rPr>
                  <a:t> for N&gt;Z nuclei indication of </a:t>
                </a:r>
                <a:r>
                  <a:rPr lang="en-IN" sz="1400" dirty="0" err="1" smtClean="0">
                    <a:solidFill>
                      <a:srgbClr val="00B050"/>
                    </a:solidFill>
                    <a:latin typeface="Bodoni MT" panose="02070603080606020203" pitchFamily="18" charset="0"/>
                    <a:sym typeface="Mathematica1" panose="05000502060100000001" pitchFamily="2" charset="2"/>
                  </a:rPr>
                  <a:t>npn</a:t>
                </a:r>
                <a:r>
                  <a:rPr lang="en-IN" sz="1400" dirty="0" smtClean="0">
                    <a:solidFill>
                      <a:srgbClr val="00B050"/>
                    </a:solidFill>
                    <a:latin typeface="Bodoni MT" panose="02070603080606020203" pitchFamily="18" charset="0"/>
                    <a:sym typeface="Mathematica1" panose="05000502060100000001" pitchFamily="2" charset="2"/>
                  </a:rPr>
                  <a:t> structures</a:t>
                </a:r>
                <a:endParaRPr lang="en-IN" sz="1400" dirty="0" smtClean="0">
                  <a:solidFill>
                    <a:srgbClr val="00B050"/>
                  </a:solidFill>
                  <a:latin typeface="Bodoni MT" panose="02070603080606020203" pitchFamily="18" charset="0"/>
                  <a:sym typeface="Mathematica1" panose="05000502060100000001" pitchFamily="2" charset="2"/>
                </a:endParaRPr>
              </a:p>
              <a:p>
                <a:pPr marL="800100" lvl="1" indent="-342900">
                  <a:buFontTx/>
                  <a:buChar char="-"/>
                </a:pPr>
                <a:r>
                  <a:rPr lang="en-IN" sz="1400" dirty="0" smtClean="0">
                    <a:solidFill>
                      <a:srgbClr val="00B050"/>
                    </a:solidFill>
                    <a:latin typeface="Bodoni MT" panose="02070603080606020203" pitchFamily="18" charset="0"/>
                    <a:sym typeface="Mathematica1" panose="05000502060100000001" pitchFamily="2" charset="2"/>
                  </a:rPr>
                  <a:t>Quenching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Mathematica1" panose="05000502060100000001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Mathematica1" panose="05000502060100000001" pitchFamily="2" charset="2"/>
                              </a:rPr>
                            </m:ctrlPr>
                          </m:sSupPr>
                          <m:e>
                            <m:r>
                              <a:rPr lang="en-IN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Mathematica1" panose="05000502060100000001" pitchFamily="2" charset="2"/>
                              </a:rPr>
                              <m:t>𝜋</m:t>
                            </m:r>
                          </m:e>
                          <m:sup>
                            <m:r>
                              <a:rPr lang="en-IN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Mathematica1" panose="05000502060100000001" pitchFamily="2" charset="2"/>
                              </a:rPr>
                              <m:t>−</m:t>
                            </m:r>
                          </m:sup>
                        </m:sSup>
                        <m:r>
                          <a:rPr lang="en-IN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Mathematica1" panose="05000502060100000001" pitchFamily="2" charset="2"/>
                          </a:rPr>
                          <m:t>,</m:t>
                        </m:r>
                        <m:sSup>
                          <m:sSupPr>
                            <m:ctrlPr>
                              <a:rPr lang="en-IN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Mathematica1" panose="05000502060100000001" pitchFamily="2" charset="2"/>
                              </a:rPr>
                            </m:ctrlPr>
                          </m:sSupPr>
                          <m:e>
                            <m:r>
                              <a:rPr lang="en-IN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Mathematica1" panose="05000502060100000001" pitchFamily="2" charset="2"/>
                              </a:rPr>
                              <m:t>𝜋</m:t>
                            </m:r>
                          </m:e>
                          <m:sup>
                            <m:r>
                              <a:rPr lang="en-IN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Mathematica1" panose="05000502060100000001" pitchFamily="2" charset="2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IN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Mathematica1" panose="05000502060100000001" pitchFamily="2" charset="2"/>
                      </a:rPr>
                      <m:t> </m:t>
                    </m:r>
                  </m:oMath>
                </a14:m>
                <a:r>
                  <a:rPr lang="en-IN" sz="1400" dirty="0" smtClean="0">
                    <a:solidFill>
                      <a:srgbClr val="00B050"/>
                    </a:solidFill>
                    <a:latin typeface="Bodoni MT" panose="02070603080606020203" pitchFamily="18" charset="0"/>
                    <a:sym typeface="Mathematica1" panose="05000502060100000001" pitchFamily="2" charset="2"/>
                  </a:rPr>
                  <a:t>Double Charge Exchange (DCX) </a:t>
                </a:r>
                <a:r>
                  <a:rPr lang="en-IN" sz="1400" dirty="0" smtClean="0">
                    <a:solidFill>
                      <a:srgbClr val="00B050"/>
                    </a:solidFill>
                    <a:latin typeface="Bodoni MT" panose="02070603080606020203" pitchFamily="18" charset="0"/>
                  </a:rPr>
                  <a:t>reactions in neutron rich nuclei. </a:t>
                </a:r>
                <a:r>
                  <a:rPr lang="en-US" sz="1400" dirty="0" smtClean="0">
                    <a:solidFill>
                      <a:srgbClr val="00B050"/>
                    </a:solidFill>
                    <a:latin typeface="Bodoni MT" panose="02070603080606020203" pitchFamily="18" charset="0"/>
                  </a:rPr>
                  <a:t>DCX requires the participation of at least two like nucleons whose charges are changed in the process.</a:t>
                </a:r>
                <a:r>
                  <a:rPr lang="en-IN" sz="1400" dirty="0" smtClean="0">
                    <a:solidFill>
                      <a:srgbClr val="00B050"/>
                    </a:solidFill>
                    <a:latin typeface="Bodoni MT" panose="02070603080606020203" pitchFamily="18" charset="0"/>
                  </a:rPr>
                  <a:t> Since many of the protons are engaged in 3N “npn” structures, they are not available for DCX</a:t>
                </a:r>
                <a:endParaRPr lang="hi-IN" sz="1400" dirty="0">
                  <a:solidFill>
                    <a:srgbClr val="00B050"/>
                  </a:solidFill>
                  <a:latin typeface="Bodoni MT" panose="02070603080606020203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49636"/>
                <a:ext cx="12062791" cy="1867884"/>
              </a:xfrm>
              <a:prstGeom prst="rect">
                <a:avLst/>
              </a:prstGeom>
              <a:blipFill rotWithShape="0">
                <a:blip r:embed="rId2"/>
                <a:stretch>
                  <a:fillRect l="-152" t="-654" r="-15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Photo-disintegration of N</a:t>
            </a:r>
            <a:r>
              <a:rPr lang="en-IN" sz="3200" dirty="0">
                <a:solidFill>
                  <a:srgbClr val="FF0000"/>
                </a:solidFill>
                <a:latin typeface="Bodoni MT" panose="02070603080606020203" pitchFamily="18" charset="0"/>
                <a:sym typeface="Mathematica1" panose="05000502060100000001" pitchFamily="2" charset="2"/>
              </a:rPr>
              <a:t>&gt;</a:t>
            </a:r>
            <a:r>
              <a:rPr lang="en-IN" sz="3200" dirty="0" smtClean="0">
                <a:solidFill>
                  <a:srgbClr val="FF0000"/>
                </a:solidFill>
                <a:latin typeface="Bodoni MT" panose="02070603080606020203" pitchFamily="18" charset="0"/>
                <a:sym typeface="Mathematica1" panose="05000502060100000001" pitchFamily="2" charset="2"/>
              </a:rPr>
              <a:t>Z Nuclei</a:t>
            </a:r>
            <a:endParaRPr lang="hi-IN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100" y="2751118"/>
            <a:ext cx="4149886" cy="4106882"/>
          </a:xfrm>
          <a:prstGeom prst="rect">
            <a:avLst/>
          </a:prstGeom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B2F6-A50F-4A97-BC07-BB272023FC08}" type="slidenum">
              <a:rPr lang="hi-IN" smtClean="0"/>
              <a:t>23</a:t>
            </a:fld>
            <a:endParaRPr lang="hi-IN"/>
          </a:p>
        </p:txBody>
      </p:sp>
      <p:grpSp>
        <p:nvGrpSpPr>
          <p:cNvPr id="13" name="Group 12"/>
          <p:cNvGrpSpPr/>
          <p:nvPr/>
        </p:nvGrpSpPr>
        <p:grpSpPr>
          <a:xfrm>
            <a:off x="941464" y="3065939"/>
            <a:ext cx="3806806" cy="3655536"/>
            <a:chOff x="258418" y="3599243"/>
            <a:chExt cx="2996940" cy="313948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418" y="3599243"/>
              <a:ext cx="2792896" cy="3139485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052960" y="3679302"/>
              <a:ext cx="220239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sz="1400" dirty="0" err="1" smtClean="0">
                  <a:solidFill>
                    <a:srgbClr val="7030A0"/>
                  </a:solidFill>
                </a:rPr>
                <a:t>Chizhov</a:t>
              </a:r>
              <a:r>
                <a:rPr lang="en-IN" sz="1400" dirty="0" smtClean="0">
                  <a:solidFill>
                    <a:srgbClr val="7030A0"/>
                  </a:solidFill>
                </a:rPr>
                <a:t>, </a:t>
              </a:r>
              <a:r>
                <a:rPr lang="en-IN" sz="1400" dirty="0" err="1" smtClean="0">
                  <a:solidFill>
                    <a:srgbClr val="7030A0"/>
                  </a:solidFill>
                </a:rPr>
                <a:t>Nucl</a:t>
              </a:r>
              <a:r>
                <a:rPr lang="en-IN" sz="1400" dirty="0" smtClean="0">
                  <a:solidFill>
                    <a:srgbClr val="7030A0"/>
                  </a:solidFill>
                </a:rPr>
                <a:t>. Phys. 34, 562</a:t>
              </a:r>
              <a:endParaRPr lang="hi-IN" sz="1400" dirty="0">
                <a:solidFill>
                  <a:srgbClr val="7030A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6530" y="5426765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baseline="30000" dirty="0" smtClean="0">
                  <a:solidFill>
                    <a:srgbClr val="FF0000"/>
                  </a:solidFill>
                </a:rPr>
                <a:t>6</a:t>
              </a:r>
              <a:r>
                <a:rPr lang="en-IN" dirty="0" smtClean="0">
                  <a:solidFill>
                    <a:srgbClr val="FF0000"/>
                  </a:solidFill>
                </a:rPr>
                <a:t>Li</a:t>
              </a:r>
              <a:endParaRPr lang="hi-IN" dirty="0">
                <a:solidFill>
                  <a:srgbClr val="FF0000"/>
                </a:solidFill>
              </a:endParaRPr>
            </a:p>
          </p:txBody>
        </p:sp>
        <p:cxnSp>
          <p:nvCxnSpPr>
            <p:cNvPr id="19" name="Straight Arrow Connector 18"/>
            <p:cNvCxnSpPr>
              <a:stCxn id="18" idx="3"/>
            </p:cNvCxnSpPr>
            <p:nvPr/>
          </p:nvCxnSpPr>
          <p:spPr>
            <a:xfrm flipV="1">
              <a:off x="980426" y="5426765"/>
              <a:ext cx="202331" cy="18466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661607" y="4048706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baseline="30000" dirty="0" smtClean="0">
                  <a:solidFill>
                    <a:srgbClr val="0070C0"/>
                  </a:solidFill>
                </a:rPr>
                <a:t>7</a:t>
              </a:r>
              <a:r>
                <a:rPr lang="en-IN" dirty="0" smtClean="0">
                  <a:solidFill>
                    <a:srgbClr val="0070C0"/>
                  </a:solidFill>
                </a:rPr>
                <a:t>Li</a:t>
              </a:r>
              <a:endParaRPr lang="hi-IN" dirty="0">
                <a:solidFill>
                  <a:srgbClr val="0070C0"/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1331843" y="4257070"/>
              <a:ext cx="407504" cy="1846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0878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B2F6-A50F-4A97-BC07-BB272023FC08}" type="slidenum">
              <a:rPr lang="hi-IN" smtClean="0"/>
              <a:t>3</a:t>
            </a:fld>
            <a:endParaRPr lang="hi-IN"/>
          </a:p>
        </p:txBody>
      </p:sp>
      <p:sp>
        <p:nvSpPr>
          <p:cNvPr id="5" name="TextBox 4"/>
          <p:cNvSpPr txBox="1"/>
          <p:nvPr/>
        </p:nvSpPr>
        <p:spPr>
          <a:xfrm>
            <a:off x="2047008" y="86701"/>
            <a:ext cx="8467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Bookman Old Style" panose="02050604050505020204" pitchFamily="18" charset="0"/>
              </a:rPr>
              <a:t>Photonuclear Process in N=Z Light nuclei</a:t>
            </a:r>
            <a:endParaRPr lang="en-IN" sz="3200" dirty="0"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5157" y="904009"/>
            <a:ext cx="107286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In N=Z nuclei, strong interaction is expected between n-p’s occupying similar orbitals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For these nucleons, the  n-p interaction is not restricted by Pauli’s principle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The outer positive charge on protons and negative surface charge on neutrons* will enhance their interaction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25157" y="2336466"/>
                <a:ext cx="10648979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This leads to strong n-p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correlated structures or quasi-deuterons in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nuclei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(A details account of such 2N structures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is given in our recent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review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article “</a:t>
                </a:r>
                <a:r>
                  <a:rPr lang="en-US" dirty="0">
                    <a:solidFill>
                      <a:srgbClr val="C00000"/>
                    </a:solidFill>
                  </a:rPr>
                  <a:t>Nucleon-nucleon correlations inside atomic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nuclei</a:t>
                </a:r>
                <a:r>
                  <a:rPr lang="en-US" dirty="0">
                    <a:solidFill>
                      <a:srgbClr val="C00000"/>
                    </a:solidFill>
                  </a:rPr>
                  <a:t>: synergies, observations and theoretical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models” by </a:t>
                </a:r>
                <a:r>
                  <a:rPr lang="en-US" dirty="0">
                    <a:solidFill>
                      <a:srgbClr val="C00000"/>
                    </a:solidFill>
                  </a:rPr>
                  <a:t>R. Dalal and I. J. D. 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MacGregor</a:t>
                </a:r>
                <a:r>
                  <a:rPr lang="en-US" dirty="0">
                    <a:solidFill>
                      <a:srgbClr val="C00000"/>
                    </a:solidFill>
                  </a:rPr>
                  <a:t>, </a:t>
                </a:r>
                <a:r>
                  <a:rPr lang="en-US" dirty="0" smtClean="0">
                    <a:solidFill>
                      <a:srgbClr val="C00000"/>
                    </a:solidFill>
                    <a:hlinkClick r:id="rId2"/>
                  </a:rPr>
                  <a:t>arxiv.org/abs/2210.06114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).</a:t>
                </a:r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These n-p correlated structures or quasi-deuterons are;</a:t>
                </a:r>
                <a:endParaRPr lang="en-US" dirty="0" smtClean="0">
                  <a:solidFill>
                    <a:srgbClr val="C00000"/>
                  </a:solidFill>
                </a:endParaRPr>
              </a:p>
              <a:p>
                <a:pPr marL="285750" indent="-285750">
                  <a:buFontTx/>
                  <a:buChar char="-"/>
                </a:pPr>
                <a:r>
                  <a:rPr lang="en-US" dirty="0" smtClean="0"/>
                  <a:t>Basis of successful Quasi-deuteron model of Levinger 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 smtClean="0"/>
                  <a:t>Leads to predominantly</a:t>
                </a:r>
                <a:r>
                  <a:rPr lang="en-US" dirty="0" smtClean="0"/>
                  <a:t>, n-p absorption reaction channel </a:t>
                </a:r>
                <a:r>
                  <a:rPr lang="en-US" dirty="0" smtClean="0"/>
                  <a:t>for</a:t>
                </a:r>
                <a:r>
                  <a:rPr lang="en-US" dirty="0" smtClean="0"/>
                  <a:t> </a:t>
                </a:r>
                <a:r>
                  <a:rPr lang="en-US" dirty="0" smtClean="0"/>
                  <a:t>pions in nuclei 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 smtClean="0"/>
                  <a:t>Leads to short range correlations (mainly) between neutrons and protons in nuclei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 smtClean="0"/>
                  <a:t>Confirmed by backscattered reactions of energetic hadrons 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 smtClean="0"/>
                  <a:t>Confirmed by production mechanism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 smtClean="0"/>
                  <a:t> pairs (much lower threshold due to presence of n-p as single entity)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 smtClean="0"/>
                  <a:t>And …</a:t>
                </a:r>
                <a:endParaRPr lang="en-US" dirty="0"/>
              </a:p>
              <a:p>
                <a:r>
                  <a:rPr lang="en-US" dirty="0" smtClean="0"/>
                  <a:t>     </a:t>
                </a:r>
              </a:p>
              <a:p>
                <a:endParaRPr lang="en-US" dirty="0" smtClean="0"/>
              </a:p>
              <a:p>
                <a:pPr marL="285750" indent="-285750">
                  <a:buFontTx/>
                  <a:buChar char="-"/>
                </a:pPr>
                <a:endParaRPr lang="en-IN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57" y="2336466"/>
                <a:ext cx="10648979" cy="3970318"/>
              </a:xfrm>
              <a:prstGeom prst="rect">
                <a:avLst/>
              </a:prstGeom>
              <a:blipFill rotWithShape="0">
                <a:blip r:embed="rId3"/>
                <a:stretch>
                  <a:fillRect l="-515" t="-7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47701" y="6538912"/>
            <a:ext cx="35986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*C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Lorce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Phys.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Lett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125, 232002 (2020)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29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B2F6-A50F-4A97-BC07-BB272023FC08}" type="slidenum">
              <a:rPr lang="hi-IN" smtClean="0"/>
              <a:t>4</a:t>
            </a:fld>
            <a:endParaRPr lang="hi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50719" y="290946"/>
                <a:ext cx="12063845" cy="5843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energetic photons interaction with N=Z nuclei, quasi-deuterons would be basic degree of freed freedom</a:t>
                </a:r>
              </a:p>
              <a:p>
                <a:pPr lvl="0"/>
                <a:r>
                  <a:rPr lang="en-US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These quasi-deuterons would be paired </a:t>
                </a:r>
                <a:r>
                  <a:rPr lang="en-US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their orbitals to </a:t>
                </a:r>
                <a:r>
                  <a:rPr lang="en-US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 quasi-</a:t>
                </a:r>
                <a:r>
                  <a:rPr lang="en-US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α</a:t>
                </a:r>
                <a:r>
                  <a:rPr lang="en-US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structures</a:t>
                </a:r>
              </a:p>
              <a:p>
                <a:pPr lvl="0"/>
                <a:r>
                  <a:rPr lang="en-US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</a:t>
                </a:r>
              </a:p>
              <a:p>
                <a:pPr lvl="0"/>
                <a:r>
                  <a:rPr lang="en-US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N=Z nucleus ≈ [ N (or Z) quasi-deuterons + N/2 </a:t>
                </a:r>
                <a:r>
                  <a:rPr lang="en-US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quasi-</a:t>
                </a:r>
                <a:r>
                  <a:rPr lang="en-US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α</a:t>
                </a:r>
                <a:r>
                  <a:rPr lang="en-US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structures]</a:t>
                </a:r>
              </a:p>
              <a:p>
                <a:endParaRPr lang="en-US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quasi-deuteron photodisintegration </a:t>
                </a:r>
                <a:r>
                  <a:rPr lang="en-US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cross-section i.e</a:t>
                </a:r>
                <a:r>
                  <a:rPr lang="en-US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𝑞𝑑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𝑛𝑝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be estimated using </a:t>
                </a:r>
                <a:r>
                  <a:rPr lang="en-US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well-established</a:t>
                </a:r>
                <a:r>
                  <a:rPr lang="en-US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deuteron photodisintegration relations with appropriate n-p separation energy and size parameter</a:t>
                </a:r>
              </a:p>
              <a:p>
                <a:pPr marL="6350" marR="3810" indent="133350" algn="just">
                  <a:lnSpc>
                    <a:spcPct val="103000"/>
                  </a:lnSpc>
                  <a:spcAft>
                    <a:spcPts val="575"/>
                  </a:spcAft>
                </a:pPr>
                <a:endParaRPr lang="en-IN" dirty="0">
                  <a:solidFill>
                    <a:srgbClr val="221F1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92100" marR="3810" indent="-285750" algn="just">
                  <a:lnSpc>
                    <a:spcPct val="103000"/>
                  </a:lnSpc>
                  <a:spcAft>
                    <a:spcPts val="575"/>
                  </a:spcAft>
                  <a:buFont typeface="Wingdings" panose="05000000000000000000" pitchFamily="2" charset="2"/>
                  <a:buChar char="Ø"/>
                </a:pPr>
                <a:r>
                  <a:rPr lang="en-IN" dirty="0" smtClean="0">
                    <a:solidFill>
                      <a:srgbClr val="221F1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For free-deuteron,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𝐸𝐷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rgbClr val="221F1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𝛾</m:t>
                        </m:r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𝑛𝑝</m:t>
                        </m:r>
                      </m:e>
                    </m:d>
                    <m:r>
                      <a:rPr lang="en-US" b="0" i="1" smtClean="0">
                        <a:solidFill>
                          <a:srgbClr val="221F1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IN" dirty="0" smtClean="0">
                    <a:solidFill>
                      <a:srgbClr val="221F1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(in </a:t>
                </a:r>
                <a:r>
                  <a:rPr lang="en-IN" dirty="0" err="1" smtClean="0">
                    <a:solidFill>
                      <a:srgbClr val="221F1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mb</a:t>
                </a:r>
                <a:r>
                  <a:rPr lang="en-IN" dirty="0" smtClean="0">
                    <a:solidFill>
                      <a:srgbClr val="221F1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is </a:t>
                </a:r>
                <a:r>
                  <a:rPr lang="en-IN" dirty="0">
                    <a:solidFill>
                      <a:srgbClr val="221F1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given by; </a:t>
                </a:r>
              </a:p>
              <a:p>
                <a:pPr marL="6350" marR="3810" indent="133350" algn="just">
                  <a:lnSpc>
                    <a:spcPct val="103000"/>
                  </a:lnSpc>
                  <a:spcAft>
                    <a:spcPts val="575"/>
                  </a:spcAft>
                </a:pPr>
                <a:r>
                  <a:rPr lang="en-IN" dirty="0" smtClean="0">
                    <a:solidFill>
                      <a:srgbClr val="221F1F"/>
                    </a:solidFill>
                    <a:ea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𝛾</m:t>
                        </m:r>
                      </m:sub>
                      <m:sup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𝐸𝐷</m:t>
                        </m:r>
                      </m:sup>
                    </m:sSubSup>
                    <m:d>
                      <m:dPr>
                        <m:ctrlP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𝛾</m:t>
                        </m:r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𝑛𝑝</m:t>
                        </m:r>
                      </m:e>
                    </m:d>
                    <m:r>
                      <a:rPr lang="en-IN" i="1">
                        <a:solidFill>
                          <a:srgbClr val="221F1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f>
                      <m:fPr>
                        <m:ctrlP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IN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ℏ</m:t>
                        </m:r>
                        <m:r>
                          <m:rPr>
                            <m:sty m:val="p"/>
                          </m:rPr>
                          <a:rPr lang="en-IN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</m:t>
                        </m:r>
                      </m:den>
                    </m:f>
                    <m:sSup>
                      <m:sSupPr>
                        <m:ctrlP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𝜆</m:t>
                        </m:r>
                      </m:e>
                      <m:sup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IN" i="1">
                                    <a:solidFill>
                                      <a:srgbClr val="221F1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i="1">
                                    <a:solidFill>
                                      <a:srgbClr val="221F1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𝑘</m:t>
                                </m:r>
                                <m:r>
                                  <a:rPr lang="en-IN" i="1">
                                    <a:solidFill>
                                      <a:srgbClr val="221F1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𝜆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IN" i="1">
                                        <a:solidFill>
                                          <a:srgbClr val="221F1F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i="1">
                                        <a:solidFill>
                                          <a:srgbClr val="221F1F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solidFill>
                                          <a:srgbClr val="221F1F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N" i="1">
                                    <a:solidFill>
                                      <a:srgbClr val="221F1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solidFill>
                                          <a:srgbClr val="221F1F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i="1">
                                        <a:solidFill>
                                          <a:srgbClr val="221F1F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𝜆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solidFill>
                                          <a:srgbClr val="221F1F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IN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f>
                      <m:fPr>
                        <m:ctrlP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1−</m:t>
                        </m:r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𝜆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en-IN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en-IN" i="1">
                        <a:solidFill>
                          <a:srgbClr val="221F1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IN" dirty="0">
                    <a:solidFill>
                      <a:srgbClr val="221F1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(1)</a:t>
                </a:r>
              </a:p>
              <a:p>
                <a:pPr marL="6350" marR="3810" indent="-6350" algn="just">
                  <a:lnSpc>
                    <a:spcPct val="103000"/>
                  </a:lnSpc>
                  <a:spcAft>
                    <a:spcPts val="1440"/>
                  </a:spcAft>
                </a:pPr>
                <a:r>
                  <a:rPr lang="en-IN" dirty="0" smtClean="0">
                    <a:solidFill>
                      <a:srgbClr val="221F1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</a:t>
                </a:r>
                <a:r>
                  <a:rPr lang="en-IN" sz="1400" dirty="0" smtClean="0">
                    <a:solidFill>
                      <a:srgbClr val="221F1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IN" sz="1400" i="1">
                        <a:solidFill>
                          <a:srgbClr val="221F1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  <m:r>
                      <a:rPr lang="en-IN" sz="1400" i="1">
                        <a:solidFill>
                          <a:srgbClr val="221F1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IN" sz="1400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IN" sz="1400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IN" sz="1400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en-IN" sz="1400" i="1">
                                    <a:solidFill>
                                      <a:srgbClr val="221F1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1400" i="1">
                                    <a:solidFill>
                                      <a:srgbClr val="221F1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IN" sz="1400" i="1">
                                    <a:solidFill>
                                      <a:srgbClr val="221F1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IN" sz="1400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×(</m:t>
                            </m:r>
                            <m:sSub>
                              <m:sSubPr>
                                <m:ctrlPr>
                                  <a:rPr lang="en-IN" sz="1400" i="1">
                                    <a:solidFill>
                                      <a:srgbClr val="221F1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400" i="1">
                                    <a:solidFill>
                                      <a:srgbClr val="221F1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IN" sz="1400" i="1">
                                    <a:solidFill>
                                      <a:srgbClr val="221F1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𝛾</m:t>
                                </m:r>
                              </m:sub>
                            </m:sSub>
                            <m:r>
                              <a:rPr lang="en-IN" sz="1400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IN" sz="1400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𝐵</m:t>
                            </m:r>
                            <m:r>
                              <a:rPr lang="en-IN" sz="1400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IN" sz="1400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𝐸</m:t>
                            </m:r>
                            <m:r>
                              <a:rPr lang="en-IN" sz="1400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.)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IN" sz="1400" i="1">
                                    <a:solidFill>
                                      <a:srgbClr val="221F1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1400" i="1">
                                    <a:solidFill>
                                      <a:srgbClr val="221F1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(ℏ</m:t>
                                </m:r>
                                <m:r>
                                  <a:rPr lang="en-IN" sz="1400" i="1">
                                    <a:solidFill>
                                      <a:srgbClr val="221F1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𝑐</m:t>
                                </m:r>
                                <m:r>
                                  <a:rPr lang="en-IN" sz="1400" i="1">
                                    <a:solidFill>
                                      <a:srgbClr val="221F1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IN" sz="1400" i="1">
                                    <a:solidFill>
                                      <a:srgbClr val="221F1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en-IN" sz="1400" dirty="0">
                    <a:solidFill>
                      <a:srgbClr val="221F1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IN" sz="1400" i="1">
                        <a:solidFill>
                          <a:srgbClr val="221F1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𝜆</m:t>
                    </m:r>
                    <m:r>
                      <a:rPr lang="en-IN" sz="1400" i="1">
                        <a:solidFill>
                          <a:srgbClr val="221F1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IN" sz="1400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IN" sz="1400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IN" sz="1400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en-IN" sz="1400" i="1">
                                    <a:solidFill>
                                      <a:srgbClr val="221F1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1400" i="1">
                                    <a:solidFill>
                                      <a:srgbClr val="221F1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IN" sz="1400" i="1">
                                    <a:solidFill>
                                      <a:srgbClr val="221F1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IN" sz="1400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×</m:t>
                            </m:r>
                            <m:r>
                              <a:rPr lang="en-IN" sz="1400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𝐵</m:t>
                            </m:r>
                            <m:r>
                              <a:rPr lang="en-IN" sz="1400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IN" sz="1400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𝐸</m:t>
                            </m:r>
                            <m:r>
                              <a:rPr lang="en-IN" sz="1400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.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IN" sz="1400" i="1">
                                    <a:solidFill>
                                      <a:srgbClr val="221F1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1400" i="1">
                                    <a:solidFill>
                                      <a:srgbClr val="221F1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(ℏ</m:t>
                                </m:r>
                                <m:r>
                                  <a:rPr lang="en-IN" sz="1400" i="1">
                                    <a:solidFill>
                                      <a:srgbClr val="221F1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𝑐</m:t>
                                </m:r>
                                <m:r>
                                  <a:rPr lang="en-IN" sz="1400" i="1">
                                    <a:solidFill>
                                      <a:srgbClr val="221F1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IN" sz="1400" i="1">
                                    <a:solidFill>
                                      <a:srgbClr val="221F1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en-IN" sz="1400" dirty="0">
                    <a:solidFill>
                      <a:srgbClr val="221F1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IN" sz="1400" dirty="0" smtClean="0">
                    <a:solidFill>
                      <a:srgbClr val="221F1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1400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IN" sz="1400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en-IN" sz="1400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rgbClr val="221F1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is the effective range of triplet state. </a:t>
                </a:r>
              </a:p>
              <a:p>
                <a:pPr marL="6350" marR="3810" indent="-6350" algn="just">
                  <a:lnSpc>
                    <a:spcPct val="103000"/>
                  </a:lnSpc>
                  <a:spcAft>
                    <a:spcPts val="1440"/>
                  </a:spcAft>
                </a:pPr>
                <a:endParaRPr lang="en-IN" dirty="0" smtClean="0">
                  <a:solidFill>
                    <a:srgbClr val="221F1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85750" marR="3810" indent="-285750" algn="just">
                  <a:lnSpc>
                    <a:spcPct val="103000"/>
                  </a:lnSpc>
                  <a:spcAft>
                    <a:spcPts val="1440"/>
                  </a:spcAft>
                  <a:buFont typeface="Wingdings" panose="05000000000000000000" pitchFamily="2" charset="2"/>
                  <a:buChar char="Ø"/>
                </a:pPr>
                <a:r>
                  <a:rPr lang="en-IN" dirty="0" smtClean="0">
                    <a:solidFill>
                      <a:srgbClr val="221F1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 </a:t>
                </a:r>
                <a:r>
                  <a:rPr lang="en-IN" dirty="0">
                    <a:solidFill>
                      <a:srgbClr val="221F1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MD contribution to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rgbClr val="221F1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en-IN" i="1">
                        <a:solidFill>
                          <a:srgbClr val="221F1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IN" i="1">
                        <a:solidFill>
                          <a:srgbClr val="221F1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𝛾</m:t>
                    </m:r>
                    <m:r>
                      <a:rPr lang="en-IN" i="1">
                        <a:solidFill>
                          <a:srgbClr val="221F1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IN" i="1">
                        <a:solidFill>
                          <a:srgbClr val="221F1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𝑛𝑝</m:t>
                    </m:r>
                    <m:r>
                      <a:rPr lang="en-IN" i="1">
                        <a:solidFill>
                          <a:srgbClr val="221F1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IN" dirty="0">
                    <a:solidFill>
                      <a:srgbClr val="221F1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can be approximated by;</a:t>
                </a:r>
              </a:p>
              <a:p>
                <a:pPr marL="6350" marR="3810" indent="-6350" algn="just">
                  <a:lnSpc>
                    <a:spcPct val="103000"/>
                  </a:lnSpc>
                  <a:spcAft>
                    <a:spcPts val="144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          </m:t>
                        </m:r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𝛾</m:t>
                        </m:r>
                      </m:sub>
                      <m:sup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𝑀𝐷</m:t>
                        </m:r>
                      </m:sup>
                    </m:sSubSup>
                    <m:d>
                      <m:dPr>
                        <m:ctrlP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𝛾</m:t>
                        </m:r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𝑛𝑝</m:t>
                        </m:r>
                      </m:e>
                    </m:d>
                    <m:r>
                      <a:rPr lang="en-IN" i="1">
                        <a:solidFill>
                          <a:srgbClr val="221F1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f>
                      <m:fPr>
                        <m:ctrlP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IN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ℏ</m:t>
                        </m:r>
                        <m:r>
                          <m:rPr>
                            <m:sty m:val="p"/>
                          </m:rPr>
                          <a:rPr lang="en-IN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</m:t>
                        </m:r>
                      </m:den>
                    </m:f>
                    <m:sSup>
                      <m:sSupPr>
                        <m:ctrlP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IN" i="1">
                                    <a:solidFill>
                                      <a:srgbClr val="221F1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i="1">
                                    <a:solidFill>
                                      <a:srgbClr val="221F1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ℏ</m:t>
                                </m:r>
                              </m:num>
                              <m:den>
                                <m:r>
                                  <a:rPr lang="en-IN" i="1">
                                    <a:solidFill>
                                      <a:srgbClr val="221F1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𝑀𝑐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solidFill>
                                      <a:srgbClr val="221F1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rgbClr val="221F1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rgbClr val="221F1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IN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IN" i="1">
                                    <a:solidFill>
                                      <a:srgbClr val="221F1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rgbClr val="221F1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rgbClr val="221F1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𝜆</m:t>
                        </m:r>
                        <m:sSup>
                          <m:sSupPr>
                            <m:ctrlPr>
                              <a:rPr lang="en-IN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(1−</m:t>
                            </m:r>
                            <m:r>
                              <a:rPr lang="en-IN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IN" i="1">
                                    <a:solidFill>
                                      <a:srgbClr val="221F1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rgbClr val="221F1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rgbClr val="221F1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IN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IN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N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)(1+</m:t>
                        </m:r>
                        <m:sSup>
                          <m:sSupPr>
                            <m:ctrlPr>
                              <a:rPr lang="en-IN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IN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IN" i="1">
                                    <a:solidFill>
                                      <a:srgbClr val="221F1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rgbClr val="221F1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rgbClr val="221F1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  <m:sup>
                            <m:r>
                              <a:rPr lang="en-IN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IN" dirty="0">
                    <a:solidFill>
                      <a:srgbClr val="221F1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(2)</a:t>
                </a:r>
              </a:p>
              <a:p>
                <a:pPr marL="6350" marR="3810" indent="-6985" algn="just">
                  <a:lnSpc>
                    <a:spcPct val="104000"/>
                  </a:lnSpc>
                  <a:spcAft>
                    <a:spcPts val="1440"/>
                  </a:spcAft>
                </a:pPr>
                <a:r>
                  <a:rPr lang="en-IN" sz="1400" dirty="0" smtClean="0">
                    <a:solidFill>
                      <a:srgbClr val="221F1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Where </a:t>
                </a:r>
                <a:r>
                  <a:rPr lang="en-IN" sz="1400" dirty="0">
                    <a:solidFill>
                      <a:srgbClr val="221F1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µ</a:t>
                </a:r>
                <a:r>
                  <a:rPr lang="en-IN" sz="1400" baseline="-25000" dirty="0">
                    <a:solidFill>
                      <a:srgbClr val="221F1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</a:t>
                </a:r>
                <a:r>
                  <a:rPr lang="en-IN" sz="1400" dirty="0">
                    <a:solidFill>
                      <a:srgbClr val="221F1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µ</a:t>
                </a:r>
                <a:r>
                  <a:rPr lang="en-IN" sz="1400" baseline="-25000" dirty="0">
                    <a:solidFill>
                      <a:srgbClr val="221F1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</a:t>
                </a:r>
                <a:r>
                  <a:rPr lang="en-IN" sz="1400" dirty="0">
                    <a:solidFill>
                      <a:srgbClr val="221F1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are magnetic moments of neutron and proton while a</a:t>
                </a:r>
                <a:r>
                  <a:rPr lang="en-IN" sz="1400" baseline="-25000" dirty="0">
                    <a:solidFill>
                      <a:srgbClr val="221F1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</a:t>
                </a:r>
                <a:r>
                  <a:rPr lang="en-IN" sz="1400" dirty="0">
                    <a:solidFill>
                      <a:srgbClr val="221F1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is singlet state scattering length of deuteron</a:t>
                </a:r>
                <a:r>
                  <a:rPr lang="en-IN" sz="1400" dirty="0" smtClean="0">
                    <a:solidFill>
                      <a:srgbClr val="221F1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719" y="290946"/>
                <a:ext cx="12063845" cy="5843266"/>
              </a:xfrm>
              <a:prstGeom prst="rect">
                <a:avLst/>
              </a:prstGeom>
              <a:blipFill rotWithShape="0">
                <a:blip r:embed="rId2"/>
                <a:stretch>
                  <a:fillRect l="-404" t="-6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42454" y="6567586"/>
            <a:ext cx="102939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Arenhovel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M.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Sanzone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Photodisintegration of the deuteron, Springer-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Verlag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Wien GmbH (1991).</a:t>
            </a:r>
            <a:endParaRPr lang="hi-IN" sz="1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64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5" y="986671"/>
            <a:ext cx="5608440" cy="34996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475" y="986671"/>
            <a:ext cx="5824833" cy="346024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33375" y="2736482"/>
            <a:ext cx="2363124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solidFill>
                  <a:srgbClr val="00B050"/>
                </a:solidFill>
                <a:latin typeface="Ink Free" panose="03080402000500000000" pitchFamily="66" charset="0"/>
              </a:rPr>
              <a:t>ED Contribution</a:t>
            </a:r>
            <a:endParaRPr lang="hi-IN" sz="2000" b="1" dirty="0">
              <a:solidFill>
                <a:srgbClr val="00B050"/>
              </a:solidFill>
              <a:latin typeface="Ink Free" panose="03080402000500000000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07892" y="3003495"/>
            <a:ext cx="2069931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solidFill>
                  <a:srgbClr val="00B050"/>
                </a:solidFill>
                <a:latin typeface="Ink Free" panose="03080402000500000000" pitchFamily="66" charset="0"/>
              </a:rPr>
              <a:t>MD Contribution</a:t>
            </a:r>
            <a:endParaRPr lang="hi-IN" sz="2000" b="1" dirty="0">
              <a:solidFill>
                <a:srgbClr val="00B050"/>
              </a:solidFill>
              <a:latin typeface="Ink Free" panose="03080402000500000000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596210" y="4848810"/>
                <a:ext cx="11595790" cy="2053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I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I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value is scaled with n-p separation </a:t>
                </a:r>
                <a:r>
                  <a:rPr lang="en-US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energy.</a:t>
                </a:r>
                <a:endPara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20000" lvl="0" defTabSz="4080693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I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I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=1.75fm is used for free deuteron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I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I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IN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0.9fm </a:t>
                </a:r>
                <a:r>
                  <a:rPr lang="en-US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used for  n-p  separation energy of </a:t>
                </a:r>
                <a:r>
                  <a:rPr lang="en-US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~16 MeV</a:t>
                </a:r>
                <a:r>
                  <a:rPr lang="en-US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,</a:t>
                </a:r>
              </a:p>
              <a:p>
                <a:pPr marL="720000" lvl="0" defTabSz="4080693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 </a:t>
                </a:r>
                <a:r>
                  <a:rPr lang="en-US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- Intermediate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I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I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values </a:t>
                </a:r>
                <a:r>
                  <a:rPr lang="en-US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used for intermediate n-p separation energy </a:t>
                </a:r>
                <a:endParaRPr lang="en-US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20000" lvl="0" defTabSz="4080693">
                  <a:defRPr/>
                </a:pPr>
                <a:endPara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buFont typeface="Wingdings" panose="05000000000000000000" pitchFamily="2" charset="2"/>
                  <a:buChar char="Ø"/>
                </a:pPr>
                <a:r>
                  <a:rPr lang="en-IN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IN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𝑀𝐷</m:t>
                        </m:r>
                      </m:sub>
                    </m:sSub>
                    <m:d>
                      <m:dPr>
                        <m:ctrlPr>
                          <a:rPr lang="en-I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  <m:r>
                          <a:rPr lang="en-I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I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𝑛𝑝</m:t>
                        </m:r>
                      </m:e>
                    </m:d>
                  </m:oMath>
                </a14:m>
                <a:r>
                  <a:rPr lang="en-IN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 is ~10%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IN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𝑡𝑜𝑡𝑎𝑙</m:t>
                        </m:r>
                      </m:sub>
                    </m:sSub>
                    <m:d>
                      <m:dPr>
                        <m:ctrlPr>
                          <a:rPr lang="en-I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  <m:r>
                          <a:rPr lang="en-I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I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𝑛𝑝</m:t>
                        </m:r>
                      </m:e>
                    </m:d>
                  </m:oMath>
                </a14:m>
                <a:r>
                  <a:rPr lang="en-IN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I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~100MeV</a:t>
                </a:r>
                <a:endParaRPr lang="en-IN" dirty="0">
                  <a:solidFill>
                    <a:srgbClr val="0070C0"/>
                  </a:solidFill>
                  <a:latin typeface="Times New Roman" panose="02020603050405020304" pitchFamily="18" charset="0"/>
                </a:endParaRPr>
              </a:p>
              <a:p>
                <a:pPr algn="just"/>
                <a:endParaRPr lang="en-IN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algn="just"/>
                <a:endParaRPr lang="hi-IN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210" y="4848810"/>
                <a:ext cx="11595790" cy="2053511"/>
              </a:xfrm>
              <a:prstGeom prst="rect">
                <a:avLst/>
              </a:prstGeom>
              <a:blipFill rotWithShape="0">
                <a:blip r:embed="rId4"/>
                <a:stretch>
                  <a:fillRect l="-368" t="-148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2169372" y="0"/>
            <a:ext cx="81852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>
                <a:latin typeface="Bookman Old Style" panose="02050604050505020204" pitchFamily="18" charset="0"/>
              </a:rPr>
              <a:t>Photo-disintegration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Bookman Old Style" panose="02050604050505020204" pitchFamily="18" charset="0"/>
              </a:rPr>
              <a:t>of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Bookman Old Style" panose="02050604050505020204" pitchFamily="18" charset="0"/>
              </a:rPr>
              <a:t>Quasi-deuterons</a:t>
            </a:r>
            <a:endParaRPr lang="en-US" sz="3200" b="1" baseline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9448800" y="6533787"/>
            <a:ext cx="2743200" cy="365125"/>
          </a:xfrm>
        </p:spPr>
        <p:txBody>
          <a:bodyPr/>
          <a:lstStyle/>
          <a:p>
            <a:fld id="{895AB2F6-A50F-4A97-BC07-BB272023FC08}" type="slidenum">
              <a:rPr lang="hi-IN" smtClean="0"/>
              <a:t>5</a:t>
            </a:fld>
            <a:endParaRPr lang="hi-IN" dirty="0"/>
          </a:p>
        </p:txBody>
      </p:sp>
    </p:spTree>
    <p:extLst>
      <p:ext uri="{BB962C8B-B14F-4D97-AF65-F5344CB8AC3E}">
        <p14:creationId xmlns:p14="http://schemas.microsoft.com/office/powerpoint/2010/main" val="153213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047016" y="0"/>
            <a:ext cx="6429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>
                <a:latin typeface="Bookman Old Style" panose="02050604050505020204" pitchFamily="18" charset="0"/>
              </a:rPr>
              <a:t>Photo-disintegration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Bookman Old Style" panose="02050604050505020204" pitchFamily="18" charset="0"/>
              </a:rPr>
              <a:t>of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Bookman Old Style" panose="02050604050505020204" pitchFamily="18" charset="0"/>
              </a:rPr>
              <a:t>Quasi-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Mathematica1" panose="05000502060100000001" pitchFamily="2" charset="2"/>
              </a:rPr>
              <a:t>α</a:t>
            </a:r>
            <a:endParaRPr lang="en-US" sz="32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538553" y="806785"/>
                <a:ext cx="11033117" cy="5208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b="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b="0" baseline="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photodisintegration </a:t>
                </a:r>
                <a:r>
                  <a:rPr lang="en-US" b="0" baseline="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cross-section</a:t>
                </a:r>
                <a:r>
                  <a:rPr lang="en-US" b="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 for </a:t>
                </a:r>
                <a:r>
                  <a:rPr lang="en-US" b="0" baseline="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channels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baseline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Mathematica1" panose="05000502060100000001" pitchFamily="2" charset="2"/>
                          </a:rPr>
                        </m:ctrlPr>
                      </m:dPr>
                      <m:e>
                        <m:r>
                          <a:rPr lang="en-IN" b="0" i="1" baseline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Mathematica1" panose="05000502060100000001" pitchFamily="2" charset="2"/>
                          </a:rPr>
                          <m:t>𝛾</m:t>
                        </m:r>
                        <m:r>
                          <a:rPr lang="en-IN" b="0" i="1" baseline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Mathematica1" panose="05000502060100000001" pitchFamily="2" charset="2"/>
                          </a:rPr>
                          <m:t>,</m:t>
                        </m:r>
                        <m:r>
                          <a:rPr lang="en-IN" b="0" i="1" baseline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Mathematica1" panose="05000502060100000001" pitchFamily="2" charset="2"/>
                          </a:rPr>
                          <m:t>𝑛</m:t>
                        </m:r>
                      </m:e>
                    </m:d>
                    <m:r>
                      <a:rPr lang="en-IN" b="0" i="1" baseline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Mathematica1" panose="05000502060100000001" pitchFamily="2" charset="2"/>
                      </a:rPr>
                      <m:t> &amp; </m:t>
                    </m:r>
                    <m:d>
                      <m:dPr>
                        <m:ctrlPr>
                          <a:rPr lang="en-IN" b="0" i="1" baseline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Mathematica1" panose="05000502060100000001" pitchFamily="2" charset="2"/>
                          </a:rPr>
                        </m:ctrlPr>
                      </m:dPr>
                      <m:e>
                        <m:r>
                          <a:rPr lang="en-IN" b="0" i="1" baseline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Mathematica1" panose="05000502060100000001" pitchFamily="2" charset="2"/>
                          </a:rPr>
                          <m:t>𝛾</m:t>
                        </m:r>
                        <m:r>
                          <a:rPr lang="en-IN" b="0" i="1" baseline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Mathematica1" panose="05000502060100000001" pitchFamily="2" charset="2"/>
                          </a:rPr>
                          <m:t>,</m:t>
                        </m:r>
                        <m:r>
                          <a:rPr lang="en-IN" b="0" i="1" baseline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Mathematica1" panose="05000502060100000001" pitchFamily="2" charset="2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b="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quasi-alpha structures can </a:t>
                </a:r>
                <a:r>
                  <a:rPr lang="en-US" b="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computed by Gunn- Irving</a:t>
                </a:r>
                <a:r>
                  <a:rPr lang="en-US" baseline="30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b="0" baseline="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0" baseline="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approach</a:t>
                </a:r>
                <a:endParaRPr lang="en-US" b="0" baseline="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endParaRPr lang="en-US" b="0" baseline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1500" lvl="0" indent="-571500">
                  <a:buFont typeface="Wingdings" panose="05000000000000000000" pitchFamily="2" charset="2"/>
                  <a:buChar char="Ø"/>
                </a:pPr>
                <a:r>
                  <a:rPr lang="en-US" b="0" baseline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Neglecting</a:t>
                </a:r>
                <a:r>
                  <a:rPr lang="en-US" b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coulomb interaction of outgoing protons =&gt;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IN" b="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571500" lvl="0" indent="-571500">
                  <a:buFont typeface="Wingdings" panose="05000000000000000000" pitchFamily="2" charset="2"/>
                  <a:buChar char="Ø"/>
                </a:pPr>
                <a:endParaRPr lang="en-US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571500" lvl="0" indent="-5715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sensitive to n/p separation energy and size parameters of </a:t>
                </a:r>
                <a:r>
                  <a:rPr lang="en-US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residual </a:t>
                </a:r>
                <a:r>
                  <a:rPr lang="en-US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He/</a:t>
                </a:r>
                <a:r>
                  <a:rPr lang="en-US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b="0" i="1" smtClean="0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𝐻𝑒</m:t>
                        </m:r>
                      </m:sub>
                    </m:sSub>
                    <m:r>
                      <a:rPr lang="en-US" b="0" i="1" smtClean="0">
                        <a:solidFill>
                          <a:srgbClr val="221F1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062900" lvl="1" indent="-342900">
                  <a:buFontTx/>
                  <a:buChar char="-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Properly optimization of size parameters 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carried out 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comparing the calculated cross-section values with experimental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values</a:t>
                </a:r>
              </a:p>
              <a:p>
                <a:pPr lvl="0"/>
                <a:endParaRPr lang="en-IN" b="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720000" lvl="1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20750" marR="3810" lvl="2" indent="-6350" algn="just">
                  <a:lnSpc>
                    <a:spcPct val="103000"/>
                  </a:lnSpc>
                  <a:spcAft>
                    <a:spcPts val="144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𝛾</m:t>
                        </m:r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IN" i="1">
                        <a:solidFill>
                          <a:srgbClr val="221F1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7×</m:t>
                        </m:r>
                        <m:sSup>
                          <m:sSupPr>
                            <m:ctrlPr>
                              <a:rPr lang="en-IN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11</m:t>
                            </m:r>
                          </m:sup>
                        </m:sSup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sSup>
                          <m:sSupPr>
                            <m:ctrlPr>
                              <a:rPr lang="en-IN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9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IN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IN" i="1">
                        <a:solidFill>
                          <a:srgbClr val="221F1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f>
                          <m:fPr>
                            <m:ctrlPr>
                              <a:rPr lang="en-IN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IN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IN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f>
                      <m:fPr>
                        <m:ctrlP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IN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IN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𝛼</m:t>
                            </m:r>
                          </m:sub>
                          <m:sup>
                            <m:r>
                              <a:rPr lang="en-IN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7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IN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IN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𝑇</m:t>
                            </m:r>
                          </m:sub>
                          <m:sup>
                            <m:r>
                              <a:rPr lang="en-IN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14</m:t>
                            </m:r>
                          </m:sup>
                        </m:sSubSup>
                      </m:den>
                    </m:f>
                    <m:r>
                      <a:rPr lang="en-IN" i="1">
                        <a:solidFill>
                          <a:srgbClr val="221F1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  <m:sSup>
                      <m:sSupPr>
                        <m:ctrlP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f>
                          <m:fPr>
                            <m:ctrlPr>
                              <a:rPr lang="en-IN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IN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IN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IN" i="1">
                        <a:solidFill>
                          <a:srgbClr val="221F1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p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20</m:t>
                        </m:r>
                      </m:sup>
                    </m:sSup>
                    <m:sSup>
                      <m:sSupPr>
                        <m:ctrlP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{</m:t>
                        </m:r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}</m:t>
                        </m:r>
                      </m:e>
                      <m:sup>
                        <m:r>
                          <a:rPr lang="en-IN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dirty="0">
                    <a:solidFill>
                      <a:srgbClr val="221F1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</a:t>
                </a:r>
                <a:endParaRPr lang="en-IN" dirty="0" smtClean="0">
                  <a:solidFill>
                    <a:srgbClr val="221F1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920750" marR="3810" lvl="2" indent="-6350" algn="just">
                  <a:lnSpc>
                    <a:spcPct val="103000"/>
                  </a:lnSpc>
                  <a:spcAft>
                    <a:spcPts val="1440"/>
                  </a:spcAft>
                </a:pPr>
                <a:r>
                  <a:rPr lang="en-IN" sz="1400" dirty="0" smtClean="0">
                    <a:solidFill>
                      <a:srgbClr val="221F1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Where </a:t>
                </a:r>
                <a:r>
                  <a:rPr lang="en-IN" sz="1400" dirty="0">
                    <a:solidFill>
                      <a:srgbClr val="221F1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z and f(z) are defined by;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400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sz="1400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IN" sz="1400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sz="1400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IN" sz="1400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IN" sz="1400" i="1">
                        <a:solidFill>
                          <a:srgbClr val="221F1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IN" sz="1400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sz="1400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IN" sz="1400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𝑀𝐸</m:t>
                        </m:r>
                      </m:num>
                      <m:den>
                        <m:r>
                          <a:rPr lang="en-IN" sz="1400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IN" sz="1400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IN" sz="1400" i="1">
                                    <a:solidFill>
                                      <a:srgbClr val="221F1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400" i="1">
                                    <a:solidFill>
                                      <a:srgbClr val="221F1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IN" sz="1400" i="1">
                                    <a:solidFill>
                                      <a:srgbClr val="221F1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𝑇</m:t>
                                </m:r>
                              </m:sub>
                            </m:sSub>
                          </m:e>
                          <m:sup>
                            <m:r>
                              <a:rPr lang="en-IN" sz="1400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IN" sz="1400" i="1">
                        <a:solidFill>
                          <a:srgbClr val="221F1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IN" sz="1400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sz="1400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IN" sz="1400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IN" sz="1400" i="1">
                                    <a:solidFill>
                                      <a:srgbClr val="221F1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400" i="1">
                                    <a:solidFill>
                                      <a:srgbClr val="221F1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IN" sz="1400" i="1">
                                    <a:solidFill>
                                      <a:srgbClr val="221F1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𝛼</m:t>
                                </m:r>
                              </m:sub>
                            </m:sSub>
                          </m:e>
                          <m:sup>
                            <m:r>
                              <a:rPr lang="en-IN" sz="1400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IN" sz="1400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IN" sz="1400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IN" sz="1400" i="1">
                                    <a:solidFill>
                                      <a:srgbClr val="221F1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400" i="1">
                                    <a:solidFill>
                                      <a:srgbClr val="221F1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IN" sz="1400" i="1">
                                    <a:solidFill>
                                      <a:srgbClr val="221F1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𝑇</m:t>
                                </m:r>
                              </m:sub>
                            </m:sSub>
                          </m:e>
                          <m:sup>
                            <m:r>
                              <a:rPr lang="en-IN" sz="1400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IN" sz="1400" i="1">
                        <a:solidFill>
                          <a:srgbClr val="221F1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</m:t>
                    </m:r>
                  </m:oMath>
                </a14:m>
                <a:endParaRPr lang="en-IN" sz="1400" dirty="0">
                  <a:solidFill>
                    <a:srgbClr val="221F1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920750" marR="3810" lvl="2" indent="-6350" algn="just">
                  <a:lnSpc>
                    <a:spcPct val="103000"/>
                  </a:lnSpc>
                  <a:spcAft>
                    <a:spcPts val="1440"/>
                  </a:spcAft>
                </a:pPr>
                <a:r>
                  <a:rPr lang="en-IN" sz="1400" dirty="0">
                    <a:solidFill>
                      <a:srgbClr val="221F1F"/>
                    </a:solidFill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IN" sz="1400" i="1">
                        <a:solidFill>
                          <a:srgbClr val="221F1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IN" sz="1400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sz="1400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en-IN" sz="1400" i="1">
                        <a:solidFill>
                          <a:srgbClr val="221F1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IN" sz="1400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sz="1400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735+346</m:t>
                        </m:r>
                        <m:sSup>
                          <m:sSupPr>
                            <m:ctrlPr>
                              <a:rPr lang="en-IN" sz="1400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sz="1400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IN" sz="1400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IN" sz="1400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IN" sz="1400" i="1">
                        <a:solidFill>
                          <a:srgbClr val="221F1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IN" sz="1400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sz="1400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21</m:t>
                        </m:r>
                      </m:num>
                      <m:den>
                        <m:r>
                          <a:rPr lang="en-IN" sz="1400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IN" sz="1400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sz="1400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IN" sz="1400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IN" sz="1400" i="1">
                        <a:solidFill>
                          <a:srgbClr val="221F1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IN" sz="1400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sz="1400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IN" sz="1400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IN" sz="1400" i="1">
                                    <a:solidFill>
                                      <a:srgbClr val="221F1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1400" i="1">
                                    <a:solidFill>
                                      <a:srgbClr val="221F1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IN" sz="1400" i="1">
                                        <a:solidFill>
                                          <a:srgbClr val="221F1F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1400" i="1">
                                        <a:solidFill>
                                          <a:srgbClr val="221F1F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IN" sz="1400" i="1">
                                        <a:solidFill>
                                          <a:srgbClr val="221F1F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IN" sz="1400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IN" sz="1400" i="1">
                        <a:solidFill>
                          <a:srgbClr val="221F1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IN" sz="1400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sz="1400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func>
                          <m:funcPr>
                            <m:ctrlPr>
                              <a:rPr lang="en-IN" sz="1400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IN" sz="1400" i="1">
                                    <a:solidFill>
                                      <a:srgbClr val="221F1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IN" sz="1400">
                                    <a:solidFill>
                                      <a:srgbClr val="221F1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cot</m:t>
                                </m:r>
                              </m:e>
                              <m:sup>
                                <m:r>
                                  <a:rPr lang="en-IN" sz="1400" i="1">
                                    <a:solidFill>
                                      <a:srgbClr val="221F1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−1</m:t>
                                </m:r>
                              </m:sup>
                            </m:sSup>
                          </m:fName>
                          <m:e>
                            <m:r>
                              <a:rPr lang="en-IN" sz="1400" i="1">
                                <a:solidFill>
                                  <a:srgbClr val="221F1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</m:e>
                        </m:func>
                      </m:num>
                      <m:den>
                        <m:r>
                          <a:rPr lang="en-IN" sz="1400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  <m:r>
                          <a:rPr lang="en-IN" sz="1400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den>
                    </m:f>
                    <m:r>
                      <a:rPr lang="en-IN" sz="1400" i="1">
                        <a:solidFill>
                          <a:srgbClr val="221F1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(1155</m:t>
                    </m:r>
                    <m:sSup>
                      <m:sSupPr>
                        <m:ctrlPr>
                          <a:rPr lang="en-IN" sz="1400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p>
                        <m:r>
                          <a:rPr lang="en-IN" sz="1400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IN" sz="1400" i="1">
                        <a:solidFill>
                          <a:srgbClr val="221F1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+630</m:t>
                    </m:r>
                    <m:sSup>
                      <m:sSupPr>
                        <m:ctrlPr>
                          <a:rPr lang="en-IN" sz="1400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400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p>
                        <m:r>
                          <a:rPr lang="en-IN" sz="1400" i="1">
                            <a:solidFill>
                              <a:srgbClr val="22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IN" sz="1400" i="1">
                        <a:solidFill>
                          <a:srgbClr val="221F1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+35)</m:t>
                    </m:r>
                  </m:oMath>
                </a14:m>
                <a:endParaRPr lang="en-IN" sz="1400" dirty="0">
                  <a:solidFill>
                    <a:srgbClr val="221F1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720000" lvl="1"/>
                <a:endParaRPr lang="en-US" b="0" baseline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20000" lvl="1"/>
                <a:endPara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53" y="806785"/>
                <a:ext cx="11033117" cy="5208092"/>
              </a:xfrm>
              <a:prstGeom prst="rect">
                <a:avLst/>
              </a:prstGeom>
              <a:blipFill rotWithShape="0">
                <a:blip r:embed="rId2"/>
                <a:stretch>
                  <a:fillRect l="-442" t="-58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0" y="6396335"/>
            <a:ext cx="12110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b="1" dirty="0"/>
              <a:t>*</a:t>
            </a:r>
            <a:r>
              <a:rPr lang="en-US" sz="1200" dirty="0" smtClean="0"/>
              <a:t>J. C. Gunn, and J. Irving, The photo-electric disintegration of three- and four-particle nuclei, Phil. Mag. 42 1353 (1951).                     </a:t>
            </a:r>
          </a:p>
          <a:p>
            <a:pPr lvl="0"/>
            <a:r>
              <a:rPr lang="en-US" sz="1200" dirty="0" smtClean="0"/>
              <a:t> </a:t>
            </a:r>
            <a:r>
              <a:rPr lang="en-US" sz="1200" b="1" dirty="0" smtClean="0"/>
              <a:t>** </a:t>
            </a:r>
            <a:r>
              <a:rPr lang="en-US" sz="1200" dirty="0" err="1" smtClean="0"/>
              <a:t>Quaglioni</a:t>
            </a:r>
            <a:r>
              <a:rPr lang="en-US" sz="1200" dirty="0" smtClean="0"/>
              <a:t> S. </a:t>
            </a:r>
            <a:r>
              <a:rPr lang="en-US" sz="1200" i="1" dirty="0" smtClean="0"/>
              <a:t>et al., </a:t>
            </a:r>
            <a:r>
              <a:rPr lang="en-US" sz="1200" dirty="0" smtClean="0"/>
              <a:t>Two-body photodisintegration of </a:t>
            </a:r>
            <a:r>
              <a:rPr lang="en-US" sz="1200" baseline="30000" dirty="0" smtClean="0"/>
              <a:t>4</a:t>
            </a:r>
            <a:r>
              <a:rPr lang="en-US" sz="1200" dirty="0" smtClean="0"/>
              <a:t>He with full final state interaction, Phys. Rev. C 69 044002 (2004) </a:t>
            </a:r>
          </a:p>
          <a:p>
            <a:endParaRPr lang="hi-IN" sz="1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04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128" y="1003811"/>
            <a:ext cx="4769313" cy="31567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 userDrawn="1"/>
            </p:nvSpPr>
            <p:spPr>
              <a:xfrm>
                <a:off x="175794" y="1003811"/>
                <a:ext cx="6503786" cy="2465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4080693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𝑡𝑜𝑡𝑎𝑙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He)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σ</m:t>
                    </m:r>
                    <m:d>
                      <m:dPr>
                        <m:ctrlP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I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σ</m:t>
                    </m:r>
                    <m:d>
                      <m:dPr>
                        <m:ctrlP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d>
                    <m:r>
                      <a:rPr lang="en-I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𝑄𝐷</m:t>
                        </m:r>
                      </m:sub>
                    </m:sSub>
                    <m:d>
                      <m:dPr>
                        <m:ctrlP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𝑛𝑝</m:t>
                        </m:r>
                      </m:e>
                    </m:d>
                  </m:oMath>
                </a14:m>
                <a:endParaRPr lang="en-IN" baseline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Mathematica1" panose="05000502060100000001" pitchFamily="2" charset="2"/>
                </a:endParaRPr>
              </a:p>
              <a:p>
                <a:pPr algn="just" defTabSz="4080693">
                  <a:defRPr/>
                </a:pPr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Mathematica1" panose="05000502060100000001" pitchFamily="2" charset="2"/>
                </a:endParaRPr>
              </a:p>
              <a:p>
                <a:pPr algn="just" defTabSz="4080693">
                  <a:defRPr/>
                </a:pPr>
                <a:r>
                  <a:rPr lang="en-IN" dirty="0" smtClean="0">
                    <a:solidFill>
                      <a:schemeClr val="tx1"/>
                    </a:solidFill>
                    <a:sym typeface="Mathematica1" panose="05000502060100000001" pitchFamily="2" charset="2"/>
                  </a:rPr>
                  <a:t>With scale factors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Mathematica1" panose="05000502060100000001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Mathematica1" panose="05000502060100000001" pitchFamily="2" charset="2"/>
                          </a:rPr>
                          <m:t>   </m:t>
                        </m:r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Mathematica1" panose="05000502060100000001" pitchFamily="2" charset="2"/>
                          </a:rPr>
                          <m:t>𝜇</m:t>
                        </m:r>
                      </m:e>
                      <m:sub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Mathematica1" panose="05000502060100000001" pitchFamily="2" charset="2"/>
                          </a:rPr>
                          <m:t>𝛼</m:t>
                        </m:r>
                      </m:sub>
                    </m:sSub>
                    <m: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Mathematica1" panose="05000502060100000001" pitchFamily="2" charset="2"/>
                      </a:rPr>
                      <m:t>=</m:t>
                    </m:r>
                    <m:f>
                      <m:fPr>
                        <m:ctrl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Mathematica1" panose="05000502060100000001" pitchFamily="2" charset="2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Mathematica1" panose="05000502060100000001" pitchFamily="2" charset="2"/>
                          </a:rPr>
                          <m:t>1</m:t>
                        </m:r>
                      </m:num>
                      <m:den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Mathematica1" panose="05000502060100000001" pitchFamily="2" charset="2"/>
                          </a:rPr>
                          <m:t>1.7</m:t>
                        </m:r>
                      </m:den>
                    </m:f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fm</a:t>
                </a:r>
                <a:r>
                  <a:rPr lang="en-IN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-1</a:t>
                </a:r>
                <a:r>
                  <a:rPr lang="en-I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Mathematica1" panose="05000502060100000001" pitchFamily="2" charset="2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Mathematica1" panose="05000502060100000001" pitchFamily="2" charset="2"/>
                          </a:rPr>
                          <m:t>𝜇</m:t>
                        </m:r>
                      </m:e>
                      <m:sub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Mathematica1" panose="05000502060100000001" pitchFamily="2" charset="2"/>
                          </a:rPr>
                          <m:t>𝑡</m:t>
                        </m:r>
                      </m:sub>
                    </m:sSub>
                    <m: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Mathematica1" panose="05000502060100000001" pitchFamily="2" charset="2"/>
                      </a:rPr>
                      <m:t>=</m:t>
                    </m:r>
                    <m:f>
                      <m:fPr>
                        <m:ctrl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Mathematica1" panose="05000502060100000001" pitchFamily="2" charset="2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Mathematica1" panose="05000502060100000001" pitchFamily="2" charset="2"/>
                          </a:rPr>
                          <m:t>1</m:t>
                        </m:r>
                      </m:num>
                      <m:den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Mathematica1" panose="05000502060100000001" pitchFamily="2" charset="2"/>
                          </a:rPr>
                          <m:t>4.5</m:t>
                        </m:r>
                      </m:den>
                    </m:f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fm</a:t>
                </a:r>
                <a:r>
                  <a:rPr lang="en-IN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-1</a:t>
                </a:r>
                <a:r>
                  <a:rPr lang="en-I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 </a:t>
                </a:r>
              </a:p>
              <a:p>
                <a:pPr algn="just" defTabSz="4080693">
                  <a:defRPr/>
                </a:pPr>
                <a:endParaRPr lang="en-IN" baseline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Mathematica1" panose="05000502060100000001" pitchFamily="2" charset="2"/>
                </a:endParaRPr>
              </a:p>
              <a:p>
                <a:pPr marL="0" marR="0" indent="0" algn="just" defTabSz="408069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I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Mathematica1" panose="05000502060100000001" pitchFamily="2" charset="2"/>
                </a:endParaRPr>
              </a:p>
              <a:p>
                <a:pPr marL="0" marR="0" indent="0" algn="just" defTabSz="408069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IN" baseline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Mathematica1" panose="05000502060100000001" pitchFamily="2" charset="2"/>
                </a:endParaRPr>
              </a:p>
              <a:p>
                <a:pPr marL="0" marR="0" indent="0" algn="just" defTabSz="408069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IN" baseline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Quasi-deuteron contribution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𝑛𝑝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baseline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&amp; Levinger </a:t>
                </a:r>
                <a:r>
                  <a:rPr lang="en-IN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estimate</a:t>
                </a:r>
                <a:r>
                  <a:rPr lang="en-IN" baseline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 (without damping term) are also shown.</a:t>
                </a:r>
                <a:endParaRPr lang="hi-IN" baseline="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 userDrawn="1"/>
            </p:nvSpPr>
            <p:spPr>
              <a:xfrm>
                <a:off x="175794" y="1003811"/>
                <a:ext cx="6503786" cy="2465162"/>
              </a:xfrm>
              <a:prstGeom prst="rect">
                <a:avLst/>
              </a:prstGeom>
              <a:blipFill rotWithShape="0">
                <a:blip r:embed="rId3"/>
                <a:stretch>
                  <a:fillRect l="-843" t="-1485" r="-750" b="-222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 userDrawn="1"/>
            </p:nvSpPr>
            <p:spPr>
              <a:xfrm>
                <a:off x="237892" y="4314546"/>
                <a:ext cx="10582508" cy="2205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</m:oMath>
                </a14:m>
                <a:r>
                  <a:rPr lang="en-IN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I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en-IN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plot have a prominent peak in GDR region (mainly</a:t>
                </a:r>
                <a:r>
                  <a:rPr lang="en-IN" baseline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due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IN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contribution)</a:t>
                </a:r>
              </a:p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n-IN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Significant QD contribution inside GDR peak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IN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be tested by measurements! 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IN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n-IN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QD contribution dominates for</a:t>
                </a:r>
                <a:r>
                  <a:rPr lang="en-IN" baseline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IN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en-IN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&gt;50MeV</a:t>
                </a:r>
              </a:p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n-IN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QD</a:t>
                </a:r>
                <a:r>
                  <a:rPr lang="en-IN" baseline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contribution is quite similar to Levinger </a:t>
                </a:r>
                <a:r>
                  <a:rPr lang="en-IN" baseline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QD model </a:t>
                </a:r>
                <a:r>
                  <a:rPr lang="en-IN" baseline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prediction (L= 6.4)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IN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en-IN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&gt;60MeV</a:t>
                </a:r>
              </a:p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n-IN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Good</a:t>
                </a:r>
                <a:r>
                  <a:rPr lang="en-IN" baseline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agreement with measurements</a:t>
                </a:r>
                <a:endParaRPr lang="en-IN" baseline="30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Wingdings" panose="05000000000000000000" pitchFamily="2" charset="2"/>
                  <a:buNone/>
                </a:pPr>
                <a:endParaRPr lang="hi-IN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 userDrawn="1"/>
            </p:nvSpPr>
            <p:spPr>
              <a:xfrm>
                <a:off x="237892" y="4314546"/>
                <a:ext cx="10582508" cy="2205604"/>
              </a:xfrm>
              <a:prstGeom prst="rect">
                <a:avLst/>
              </a:prstGeom>
              <a:blipFill rotWithShape="0">
                <a:blip r:embed="rId4"/>
                <a:stretch>
                  <a:fillRect l="-346" t="-165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 userDrawn="1"/>
        </p:nvSpPr>
        <p:spPr>
          <a:xfrm>
            <a:off x="2341757" y="-38393"/>
            <a:ext cx="7428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Bookman Old Style" panose="02050604050505020204" pitchFamily="18" charset="0"/>
              </a:rPr>
              <a:t>Photo-disintegration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Bookman Old Style" panose="02050604050505020204" pitchFamily="18" charset="0"/>
              </a:rPr>
              <a:t>of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en-US" sz="3200" dirty="0">
              <a:latin typeface="Bookman Old Style" panose="0205060405050502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414823" y="1092149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9958562" y="2420254"/>
                <a:ext cx="1255600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IN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𝑞𝑑</m:t>
                        </m:r>
                      </m:sub>
                    </m:sSub>
                    <m:r>
                      <a:rPr lang="en-IN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IN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IN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𝑛𝑝</m:t>
                    </m:r>
                    <m:r>
                      <a:rPr lang="en-IN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hi-IN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8562" y="2420254"/>
                <a:ext cx="1255600" cy="390748"/>
              </a:xfrm>
              <a:prstGeom prst="rect">
                <a:avLst/>
              </a:prstGeom>
              <a:blipFill rotWithShape="0">
                <a:blip r:embed="rId5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 flipH="1">
            <a:off x="8731405" y="2698595"/>
            <a:ext cx="1227157" cy="55756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075682" y="1424895"/>
                <a:ext cx="9488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𝑡𝑜𝑡𝑎𝑙</m:t>
                          </m:r>
                        </m:sub>
                      </m:sSub>
                    </m:oMath>
                  </m:oMathPara>
                </a14:m>
                <a:endParaRPr lang="hi-IN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5682" y="1424895"/>
                <a:ext cx="948849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H="1">
            <a:off x="8318810" y="1710706"/>
            <a:ext cx="133814" cy="1846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>
          <a:xfrm>
            <a:off x="9448800" y="6589421"/>
            <a:ext cx="2743200" cy="365125"/>
          </a:xfrm>
        </p:spPr>
        <p:txBody>
          <a:bodyPr/>
          <a:lstStyle/>
          <a:p>
            <a:fld id="{895AB2F6-A50F-4A97-BC07-BB272023FC08}" type="slidenum">
              <a:rPr lang="hi-IN" smtClean="0"/>
              <a:t>7</a:t>
            </a:fld>
            <a:endParaRPr lang="hi-IN" dirty="0"/>
          </a:p>
        </p:txBody>
      </p:sp>
      <p:sp>
        <p:nvSpPr>
          <p:cNvPr id="2" name="Rectangle 1"/>
          <p:cNvSpPr/>
          <p:nvPr/>
        </p:nvSpPr>
        <p:spPr>
          <a:xfrm>
            <a:off x="63448" y="6545792"/>
            <a:ext cx="31898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A. V. Varlamov, INDC (NDS) - 394 (Vienna, 1999).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285313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13265" y="832248"/>
            <a:ext cx="6284364" cy="4230405"/>
            <a:chOff x="1593818" y="29519562"/>
            <a:chExt cx="6712652" cy="437596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3818" y="29519562"/>
              <a:ext cx="6712652" cy="4375962"/>
            </a:xfrm>
            <a:prstGeom prst="rect">
              <a:avLst/>
            </a:prstGeom>
          </p:spPr>
        </p:pic>
        <p:sp>
          <p:nvSpPr>
            <p:cNvPr id="4" name="Oval 3"/>
            <p:cNvSpPr/>
            <p:nvPr userDrawn="1"/>
          </p:nvSpPr>
          <p:spPr>
            <a:xfrm>
              <a:off x="2846852" y="31066366"/>
              <a:ext cx="1386597" cy="1905000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  <p:sp>
          <p:nvSpPr>
            <p:cNvPr id="5" name="Oval 4"/>
            <p:cNvSpPr/>
            <p:nvPr userDrawn="1"/>
          </p:nvSpPr>
          <p:spPr>
            <a:xfrm>
              <a:off x="4739481" y="29879845"/>
              <a:ext cx="2743200" cy="1905000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</p:grpSp>
      <p:sp>
        <p:nvSpPr>
          <p:cNvPr id="6" name="Rectangle 5"/>
          <p:cNvSpPr/>
          <p:nvPr/>
        </p:nvSpPr>
        <p:spPr>
          <a:xfrm>
            <a:off x="-20945" y="1041975"/>
            <a:ext cx="555195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080693">
              <a:defRPr/>
            </a:pPr>
            <a:r>
              <a:rPr lang="en-US" b="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b="0" baseline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~ core-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athematica1" panose="05000502060100000001" pitchFamily="2" charset="2"/>
              </a:rPr>
              <a:t>α + quasideuteron (loosely bound)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40806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b="0" baseline="0" dirty="0" smtClean="0">
              <a:latin typeface="Times New Roman" panose="02020603050405020304" pitchFamily="18" charset="0"/>
              <a:cs typeface="Times New Roman" panose="02020603050405020304" pitchFamily="18" charset="0"/>
              <a:sym typeface="Mathematica1" panose="05000502060100000001" pitchFamily="2" charset="2"/>
            </a:endParaRPr>
          </a:p>
          <a:p>
            <a:pPr marR="0" lvl="0" algn="l" defTabSz="40806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Mathematica1" panose="05000502060100000001" pitchFamily="2" charset="2"/>
              </a:rPr>
              <a:t>Two </a:t>
            </a:r>
            <a:r>
              <a:rPr lang="en-US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Mathematica1" panose="05000502060100000001" pitchFamily="2" charset="2"/>
              </a:rPr>
              <a:t>np</a:t>
            </a:r>
            <a:r>
              <a:rPr lang="en-US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Mathematica1" panose="05000502060100000001" pitchFamily="2" charset="2"/>
              </a:rPr>
              <a:t> separation energy values for outer QD </a:t>
            </a:r>
          </a:p>
          <a:p>
            <a:pPr marL="342900" indent="-342900" defTabSz="4080693">
              <a:buFontTx/>
              <a:buChar char="-"/>
              <a:defRPr/>
            </a:pPr>
            <a:r>
              <a:rPr lang="en-US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Mathematica1" panose="05000502060100000001" pitchFamily="2" charset="2"/>
              </a:rPr>
              <a:t> 3.7 MeV (B.E. of </a:t>
            </a:r>
            <a:r>
              <a:rPr lang="en-US" b="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Mathematica1" panose="05000502060100000001" pitchFamily="2" charset="2"/>
              </a:rPr>
              <a:t>6</a:t>
            </a:r>
            <a:r>
              <a:rPr lang="en-US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Mathematica1" panose="05000502060100000001" pitchFamily="2" charset="2"/>
              </a:rPr>
              <a:t>Li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Mathematica1" panose="05000502060100000001" pitchFamily="2" charset="2"/>
              </a:rPr>
              <a:t> – B.E.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Mathematica1" panose="05000502060100000001" pitchFamily="2" charset="2"/>
              </a:rPr>
              <a:t>α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Mathematica1" panose="05000502060100000001" pitchFamily="2" charset="2"/>
              </a:rPr>
              <a:t>)</a:t>
            </a:r>
            <a:endParaRPr lang="en-US" b="0" baseline="0" dirty="0" smtClean="0">
              <a:latin typeface="Times New Roman" panose="02020603050405020304" pitchFamily="18" charset="0"/>
              <a:cs typeface="Times New Roman" panose="02020603050405020304" pitchFamily="18" charset="0"/>
              <a:sym typeface="Mathematica1" panose="05000502060100000001" pitchFamily="2" charset="2"/>
            </a:endParaRPr>
          </a:p>
          <a:p>
            <a:pPr marL="342900" marR="0" lvl="0" indent="-342900" algn="l" defTabSz="40806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Mathematica1" panose="05000502060100000001" pitchFamily="2" charset="2"/>
              </a:rPr>
              <a:t>5.7 MeV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Mathematica1" panose="05000502060100000001" pitchFamily="2" charset="2"/>
              </a:rPr>
              <a:t>(~reported</a:t>
            </a:r>
            <a:r>
              <a:rPr lang="en-US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Mathematica1" panose="05000502060100000001" pitchFamily="2" charset="2"/>
              </a:rPr>
              <a:t> effective n-p separation energy for outer quasideuteron) </a:t>
            </a:r>
          </a:p>
          <a:p>
            <a:pPr marL="0" marR="0" lvl="0" indent="0" algn="l" defTabSz="40806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b="0" baseline="0" dirty="0" smtClean="0">
              <a:latin typeface="Times New Roman" panose="02020603050405020304" pitchFamily="18" charset="0"/>
              <a:cs typeface="Times New Roman" panose="02020603050405020304" pitchFamily="18" charset="0"/>
              <a:sym typeface="Mathematica1" panose="05000502060100000001" pitchFamily="2" charset="2"/>
            </a:endParaRPr>
          </a:p>
          <a:p>
            <a:pPr lvl="0" defTabSz="4080693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Mathematica1" panose="05000502060100000001" pitchFamily="2" charset="2"/>
              </a:rPr>
              <a:t>- C</a:t>
            </a:r>
            <a:r>
              <a:rPr lang="en-US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Mathematica1" panose="05000502060100000001" pitchFamily="2" charset="2"/>
              </a:rPr>
              <a:t>ore-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Mathematica1" panose="05000502060100000001" pitchFamily="2" charset="2"/>
              </a:rPr>
              <a:t>α</a:t>
            </a:r>
            <a:r>
              <a:rPr lang="en-US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Mathematica1" panose="05000502060100000001" pitchFamily="2" charset="2"/>
              </a:rPr>
              <a:t> calculation are done similar to </a:t>
            </a:r>
            <a:r>
              <a:rPr lang="en-US" b="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Mathematica1" panose="05000502060100000001" pitchFamily="2" charset="2"/>
              </a:rPr>
              <a:t>4</a:t>
            </a:r>
            <a:r>
              <a:rPr lang="en-US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Mathematica1" panose="05000502060100000001" pitchFamily="2" charset="2"/>
              </a:rPr>
              <a:t>He </a:t>
            </a:r>
          </a:p>
          <a:p>
            <a:pPr marL="342900" marR="0" lvl="0" indent="-342900" algn="l" defTabSz="40806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Mathematica1" panose="05000502060100000001" pitchFamily="2" charset="2"/>
            </a:endParaRPr>
          </a:p>
          <a:p>
            <a:pPr lvl="0"/>
            <a:r>
              <a:rPr lang="en-US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Two peak structure in photonuclear curve!! </a:t>
            </a:r>
          </a:p>
          <a:p>
            <a:pPr lvl="0"/>
            <a:r>
              <a:rPr lang="en-US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2-peak structure o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bserved in</a:t>
            </a:r>
            <a:r>
              <a:rPr lang="en-US" b="0" i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</a:t>
            </a:r>
            <a:r>
              <a:rPr lang="en-US" b="0" i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  <a:r>
              <a:rPr lang="en-US" b="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too!! </a:t>
            </a:r>
          </a:p>
          <a:p>
            <a:pPr marR="0" lvl="0" algn="l" defTabSz="40806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b="0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-20945" y="5156756"/>
                <a:ext cx="12125917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l"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baseline="30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0" baseline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peak is due to </a:t>
                </a:r>
                <a:r>
                  <a:rPr lang="en-US" b="0" baseline="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photodis</a:t>
                </a:r>
                <a:r>
                  <a:rPr lang="en-US" b="0" baseline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of loosely </a:t>
                </a:r>
                <a:r>
                  <a:rPr lang="en-US" b="0" baseline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bound outer quasi-deuteron </a:t>
                </a:r>
                <a:r>
                  <a:rPr lang="en-US" b="0" baseline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through </a:t>
                </a:r>
                <a14:m>
                  <m:oMath xmlns:m="http://schemas.openxmlformats.org/officeDocument/2006/math">
                    <m:r>
                      <a:rPr lang="en-IN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IN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IN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IN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𝑛𝑝</m:t>
                    </m:r>
                    <m:r>
                      <a:rPr lang="en-IN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b="0" baseline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0" baseline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channel</a:t>
                </a:r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algn="l"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n-US" b="0" baseline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b="0" baseline="30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nd</a:t>
                </a:r>
                <a:r>
                  <a:rPr lang="en-US" b="0" baseline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peak is due to </a:t>
                </a:r>
                <a:r>
                  <a:rPr lang="en-US" b="0" baseline="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photodis</a:t>
                </a:r>
                <a:r>
                  <a:rPr lang="en-US" b="0" baseline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of core-alpha mainly due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  <m:r>
                          <a:rPr lang="en-IN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IN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d>
                    <m:r>
                      <a:rPr lang="en-IN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IN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  <m:r>
                          <a:rPr lang="en-IN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IN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b="0" baseline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channels </a:t>
                </a:r>
              </a:p>
              <a:p>
                <a:pPr marL="342900" lvl="0" indent="-342900" algn="l"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n-US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</a:t>
                </a:r>
                <a:r>
                  <a:rPr lang="en-US" b="0" baseline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double peak structure was not reproduced by recent microscopic </a:t>
                </a:r>
                <a:r>
                  <a:rPr lang="en-US" b="0" baseline="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b="0" baseline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-initio calculations</a:t>
                </a:r>
                <a:r>
                  <a:rPr lang="en-US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***</a:t>
                </a:r>
                <a:endParaRPr lang="en-US" b="0" baseline="30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945" y="5156756"/>
                <a:ext cx="12125917" cy="1077218"/>
              </a:xfrm>
              <a:prstGeom prst="rect">
                <a:avLst/>
              </a:prstGeom>
              <a:blipFill rotWithShape="0">
                <a:blip r:embed="rId3"/>
                <a:stretch>
                  <a:fillRect l="-352" t="-3390" b="-791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341757" y="-38393"/>
            <a:ext cx="7428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Bookman Old Style" panose="02050604050505020204" pitchFamily="18" charset="0"/>
              </a:rPr>
              <a:t>Photo-disintegration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Bookman Old Style" panose="02050604050505020204" pitchFamily="18" charset="0"/>
              </a:rPr>
              <a:t>of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endParaRPr lang="en-US" sz="3200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15" y="6374651"/>
            <a:ext cx="120231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b="1" dirty="0"/>
              <a:t>*</a:t>
            </a:r>
            <a:r>
              <a:rPr lang="en-IN" sz="1200" dirty="0" err="1" smtClean="0"/>
              <a:t>Varlamov</a:t>
            </a:r>
            <a:r>
              <a:rPr lang="en-IN" sz="1200" dirty="0" smtClean="0"/>
              <a:t> A.V. </a:t>
            </a:r>
            <a:r>
              <a:rPr lang="en-IN" sz="1200" i="1" dirty="0" smtClean="0"/>
              <a:t>et al., </a:t>
            </a:r>
            <a:r>
              <a:rPr lang="en-IN" sz="1200" dirty="0" smtClean="0"/>
              <a:t>Atlas of Giant Dipole Resonance IAEA Nuclear Data Section (1999) </a:t>
            </a:r>
            <a:r>
              <a:rPr lang="en-IN" sz="1200" b="1" dirty="0" smtClean="0"/>
              <a:t>,            **</a:t>
            </a:r>
            <a:r>
              <a:rPr lang="en-IN" sz="1200" dirty="0" smtClean="0"/>
              <a:t> </a:t>
            </a:r>
            <a:r>
              <a:rPr lang="en-US" sz="1200" dirty="0" smtClean="0"/>
              <a:t>T. Yamagata </a:t>
            </a:r>
            <a:r>
              <a:rPr lang="en-US" sz="1200" i="1" dirty="0" smtClean="0"/>
              <a:t>et al., </a:t>
            </a:r>
            <a:r>
              <a:rPr lang="en-US" sz="1200" dirty="0" smtClean="0"/>
              <a:t>Effect of the nuclear medium on α-cluster excitation in </a:t>
            </a:r>
            <a:r>
              <a:rPr lang="en-US" sz="1200" baseline="30000" dirty="0" smtClean="0"/>
              <a:t>6</a:t>
            </a:r>
            <a:r>
              <a:rPr lang="en-US" sz="1200" dirty="0" smtClean="0"/>
              <a:t>Li, Phys. Rev. C 95, 044307 (2017), ***</a:t>
            </a:r>
            <a:r>
              <a:rPr lang="en-US" sz="1200" dirty="0" err="1" smtClean="0"/>
              <a:t>Bacca</a:t>
            </a:r>
            <a:r>
              <a:rPr lang="en-US" sz="1200" dirty="0" smtClean="0"/>
              <a:t> </a:t>
            </a:r>
            <a:r>
              <a:rPr lang="en-US" sz="1200" dirty="0"/>
              <a:t>S. </a:t>
            </a:r>
            <a:r>
              <a:rPr lang="en-US" sz="1200" i="1" dirty="0" smtClean="0"/>
              <a:t>et al., </a:t>
            </a:r>
            <a:r>
              <a:rPr lang="en-US" sz="1200" dirty="0"/>
              <a:t>Electromagnetic reactions on light nuclei J. Phys. G: </a:t>
            </a:r>
            <a:r>
              <a:rPr lang="en-US" sz="1200" dirty="0" err="1"/>
              <a:t>Nuc</a:t>
            </a:r>
            <a:r>
              <a:rPr lang="en-US" sz="1200" dirty="0"/>
              <a:t>. &amp;</a:t>
            </a:r>
            <a:r>
              <a:rPr lang="en-IN" sz="1200" dirty="0"/>
              <a:t> Part. Phys. 41 123002, (2014)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759" y="5062653"/>
            <a:ext cx="1801533" cy="130330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393980" y="5017909"/>
            <a:ext cx="12650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Sonia </a:t>
            </a:r>
            <a:r>
              <a:rPr lang="en-US" sz="1200" dirty="0" err="1" smtClean="0">
                <a:solidFill>
                  <a:srgbClr val="FF0000"/>
                </a:solidFill>
                <a:latin typeface="Bodoni MT" panose="02070603080606020203" pitchFamily="18" charset="0"/>
              </a:rPr>
              <a:t>Bacca</a:t>
            </a:r>
            <a:r>
              <a:rPr lang="en-US" sz="1200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 </a:t>
            </a:r>
            <a:r>
              <a:rPr lang="en-US" sz="1200" i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et </a:t>
            </a:r>
            <a:r>
              <a:rPr lang="en-US" sz="1200" i="1" dirty="0">
                <a:solidFill>
                  <a:srgbClr val="FF0000"/>
                </a:solidFill>
                <a:latin typeface="Bodoni MT" panose="02070603080606020203" pitchFamily="18" charset="0"/>
              </a:rPr>
              <a:t>al</a:t>
            </a:r>
            <a:endParaRPr lang="hi-IN" sz="1200" dirty="0">
              <a:latin typeface="Bodoni MT" panose="02070603080606020203" pitchFamily="18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9448800" y="6537015"/>
            <a:ext cx="2743200" cy="365125"/>
          </a:xfrm>
        </p:spPr>
        <p:txBody>
          <a:bodyPr/>
          <a:lstStyle/>
          <a:p>
            <a:fld id="{895AB2F6-A50F-4A97-BC07-BB272023FC08}" type="slidenum">
              <a:rPr lang="hi-IN" smtClean="0"/>
              <a:t>8</a:t>
            </a:fld>
            <a:endParaRPr lang="hi-IN" dirty="0"/>
          </a:p>
        </p:txBody>
      </p:sp>
    </p:spTree>
    <p:extLst>
      <p:ext uri="{BB962C8B-B14F-4D97-AF65-F5344CB8AC3E}">
        <p14:creationId xmlns:p14="http://schemas.microsoft.com/office/powerpoint/2010/main" val="294809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55192" y="4975578"/>
            <a:ext cx="11696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i="1" dirty="0" smtClean="0">
                <a:latin typeface="Bell MT" panose="02020503060305020303" pitchFamily="18" charset="0"/>
                <a:cs typeface="Times New Roman" panose="02020603050405020304" pitchFamily="18" charset="0"/>
              </a:rPr>
              <a:t>General agreement</a:t>
            </a:r>
            <a:r>
              <a:rPr lang="en-IN" sz="2400" i="1" baseline="0" dirty="0" smtClean="0">
                <a:latin typeface="Bell MT" panose="02020503060305020303" pitchFamily="18" charset="0"/>
                <a:cs typeface="Times New Roman" panose="02020603050405020304" pitchFamily="18" charset="0"/>
              </a:rPr>
              <a:t> with measurements</a:t>
            </a:r>
            <a:r>
              <a:rPr lang="en-IN" sz="2400" i="1" baseline="30000" dirty="0">
                <a:latin typeface="Bell MT" panose="02020503060305020303" pitchFamily="18" charset="0"/>
                <a:cs typeface="Times New Roman" panose="02020603050405020304" pitchFamily="18" charset="0"/>
              </a:rPr>
              <a:t>*</a:t>
            </a:r>
            <a:r>
              <a:rPr lang="en-IN" sz="2400" i="1" baseline="0" dirty="0" smtClean="0">
                <a:latin typeface="Bell MT" panose="02020503060305020303" pitchFamily="18" charset="0"/>
                <a:cs typeface="Times New Roman" panose="02020603050405020304" pitchFamily="18" charset="0"/>
              </a:rPr>
              <a:t>.</a:t>
            </a:r>
            <a:endParaRPr lang="hi-IN" sz="2400" i="1" baseline="0" dirty="0">
              <a:latin typeface="Bell MT" panose="02020503060305020303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227964" y="660194"/>
            <a:ext cx="6851574" cy="4207236"/>
            <a:chOff x="8303923" y="29519561"/>
            <a:chExt cx="6851574" cy="4249070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3923" y="29519561"/>
              <a:ext cx="6816484" cy="4249070"/>
            </a:xfrm>
            <a:prstGeom prst="rect">
              <a:avLst/>
            </a:prstGeom>
          </p:spPr>
        </p:pic>
        <p:sp>
          <p:nvSpPr>
            <p:cNvPr id="6" name="Oval 5"/>
            <p:cNvSpPr/>
            <p:nvPr userDrawn="1"/>
          </p:nvSpPr>
          <p:spPr>
            <a:xfrm>
              <a:off x="9169855" y="29756378"/>
              <a:ext cx="1198694" cy="2069630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1368881" y="32484378"/>
              <a:ext cx="3382301" cy="573930"/>
            </a:xfrm>
            <a:prstGeom prst="rect">
              <a:avLst/>
            </a:prstGeom>
            <a:noFill/>
            <a:ln w="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  <p:sp>
          <p:nvSpPr>
            <p:cNvPr id="8" name="TextBox 7"/>
            <p:cNvSpPr txBox="1"/>
            <p:nvPr userDrawn="1"/>
          </p:nvSpPr>
          <p:spPr>
            <a:xfrm rot="21246831">
              <a:off x="11114072" y="30941159"/>
              <a:ext cx="2913127" cy="338554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en-IN" sz="1600" dirty="0" smtClean="0">
                  <a:solidFill>
                    <a:srgbClr val="C00000"/>
                  </a:solidFill>
                </a:rPr>
                <a:t>The GDR peaks</a:t>
              </a:r>
              <a:r>
                <a:rPr lang="en-IN" sz="1600" baseline="0" dirty="0" smtClean="0">
                  <a:solidFill>
                    <a:srgbClr val="C00000"/>
                  </a:solidFill>
                </a:rPr>
                <a:t> due </a:t>
              </a:r>
              <a:r>
                <a:rPr lang="en-IN" sz="1600" dirty="0" smtClean="0">
                  <a:solidFill>
                    <a:srgbClr val="C00000"/>
                  </a:solidFill>
                  <a:sym typeface="Mathematica1" panose="05000502060100000001" pitchFamily="2" charset="2"/>
                </a:rPr>
                <a:t> structures</a:t>
              </a:r>
              <a:endParaRPr lang="hi-IN" sz="1600" dirty="0">
                <a:solidFill>
                  <a:srgbClr val="C00000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8" idx="1"/>
            </p:cNvCxnSpPr>
            <p:nvPr userDrawn="1"/>
          </p:nvCxnSpPr>
          <p:spPr>
            <a:xfrm flipH="1" flipV="1">
              <a:off x="9922310" y="30539620"/>
              <a:ext cx="1199442" cy="720190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 userDrawn="1"/>
              </p:nvSpPr>
              <p:spPr>
                <a:xfrm>
                  <a:off x="10707075" y="31587709"/>
                  <a:ext cx="4448422" cy="338554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IN" sz="1600" dirty="0" smtClean="0">
                      <a:solidFill>
                        <a:srgbClr val="00B0F0"/>
                      </a:solidFill>
                    </a:rPr>
                    <a:t>Quasi-deuteron/np SRC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IN" sz="1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1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IN" sz="1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1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𝑛𝑝</m:t>
                          </m:r>
                        </m:e>
                      </m:d>
                    </m:oMath>
                  </a14:m>
                  <a:r>
                    <a:rPr lang="en-IN" sz="1600" dirty="0" smtClean="0">
                      <a:solidFill>
                        <a:srgbClr val="00B0F0"/>
                      </a:solidFill>
                    </a:rPr>
                    <a:t> dominance region</a:t>
                  </a:r>
                  <a:endParaRPr lang="hi-IN" sz="16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 userDrawn="1"/>
              </p:nvSpPr>
              <p:spPr>
                <a:xfrm>
                  <a:off x="10707075" y="31587709"/>
                  <a:ext cx="4448422" cy="33855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5455" b="-23636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/>
            <p:nvPr userDrawn="1"/>
          </p:nvCxnSpPr>
          <p:spPr>
            <a:xfrm>
              <a:off x="12570636" y="31951555"/>
              <a:ext cx="489395" cy="648961"/>
            </a:xfrm>
            <a:prstGeom prst="straightConnector1">
              <a:avLst/>
            </a:prstGeom>
            <a:ln>
              <a:solidFill>
                <a:srgbClr val="00B05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 userDrawn="1"/>
          </p:nvSpPr>
          <p:spPr>
            <a:xfrm>
              <a:off x="10491174" y="29610675"/>
              <a:ext cx="75373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0" indent="0" algn="ctr">
                <a:buFont typeface="Wingdings" panose="05000000000000000000" pitchFamily="2" charset="2"/>
                <a:buNone/>
              </a:pPr>
              <a:r>
                <a:rPr lang="en-US" sz="3200" b="1" baseline="300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r>
                <a:rPr lang="en-US" sz="3200" b="1" baseline="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9189" y="1357560"/>
                <a:ext cx="5396059" cy="259949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𝑡𝑜𝑡𝑎𝑙</m:t>
                        </m:r>
                      </m:sub>
                    </m:sSub>
                  </m:oMath>
                </a14:m>
                <a:r>
                  <a:rPr lang="en-IN" b="0" baseline="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6∗</m:t>
                        </m:r>
                        <m:r>
                          <a:rPr lang="el-G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IN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𝑞𝑑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𝑛𝑝</m:t>
                        </m:r>
                      </m:e>
                    </m:d>
                  </m:oMath>
                </a14:m>
                <a:r>
                  <a:rPr lang="en-IN" baseline="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+ 3*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𝑞𝑢𝑎𝑠𝑖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I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IN" baseline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Mathematica1" panose="05000502060100000001" pitchFamily="2" charset="2"/>
                </a:endParaRPr>
              </a:p>
              <a:p>
                <a:pPr algn="just"/>
                <a:endParaRPr lang="en-I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Mathematica1" panose="05000502060100000001" pitchFamily="2" charset="2"/>
                </a:endParaRPr>
              </a:p>
              <a:p>
                <a:pPr marL="342900" indent="-342900" algn="just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IN" baseline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Red Curve using the size parameters of free-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IN" baseline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Mathematica1" panose="05000502060100000001" pitchFamily="2" charset="2"/>
                </a:endParaRPr>
              </a:p>
              <a:p>
                <a:pPr marL="342900" indent="-342900" algn="just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IN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experimental GDR peak can be reproduced using</a:t>
                </a:r>
                <a:r>
                  <a:rPr lang="en-IN" baseline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slightly larger size for quasi-alpha structures (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Green Curve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  <a:sym typeface="Mathematica1" panose="05000502060100000001" pitchFamily="2" charset="2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Mathematica1" panose="05000502060100000001" pitchFamily="2" charset="2"/>
                          </a:rPr>
                          <m:t>𝜇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Mathematica1" panose="05000502060100000001" pitchFamily="2" charset="2"/>
                          </a:rPr>
                          <m:t>𝛼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  <a:sym typeface="Mathematica1" panose="05000502060100000001" pitchFamily="2" charset="2"/>
                      </a:rPr>
                      <m:t>=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  <a:sym typeface="Mathematica1" panose="05000502060100000001" pitchFamily="2" charset="2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  <a:sym typeface="Mathematica1" panose="05000502060100000001" pitchFamily="2" charset="2"/>
                          </a:rPr>
                          <m:t>1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  <a:sym typeface="Mathematica1" panose="05000502060100000001" pitchFamily="2" charset="2"/>
                          </a:rPr>
                          <m:t>2.0</m:t>
                        </m:r>
                      </m:den>
                    </m:f>
                  </m:oMath>
                </a14:m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fm</a:t>
                </a:r>
                <a:r>
                  <a:rPr lang="en-IN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-1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anose="05000502060100000001" pitchFamily="2" charset="2"/>
                  </a:rPr>
                  <a:t>) </a:t>
                </a:r>
                <a:r>
                  <a:rPr lang="en-IN" baseline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compared to free alpha nucleus.</a:t>
                </a:r>
              </a:p>
              <a:p>
                <a:pPr marL="342900" indent="-342900" algn="just">
                  <a:buFontTx/>
                  <a:buChar char="-"/>
                </a:pPr>
                <a:endParaRPr lang="hi-IN" baseline="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89" y="1357560"/>
                <a:ext cx="5396059" cy="2599494"/>
              </a:xfrm>
              <a:prstGeom prst="rect">
                <a:avLst/>
              </a:prstGeom>
              <a:blipFill rotWithShape="0">
                <a:blip r:embed="rId7"/>
                <a:stretch>
                  <a:fillRect l="-791" t="-1408" r="-90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2341757" y="-38393"/>
            <a:ext cx="7428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Bookman Old Style" panose="02050604050505020204" pitchFamily="18" charset="0"/>
              </a:rPr>
              <a:t>Photonuclear reactions for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200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9336338" y="6439198"/>
            <a:ext cx="2743200" cy="365125"/>
          </a:xfrm>
        </p:spPr>
        <p:txBody>
          <a:bodyPr/>
          <a:lstStyle/>
          <a:p>
            <a:fld id="{895AB2F6-A50F-4A97-BC07-BB272023FC08}" type="slidenum">
              <a:rPr lang="hi-IN" smtClean="0"/>
              <a:t>9</a:t>
            </a:fld>
            <a:endParaRPr lang="hi-IN" dirty="0"/>
          </a:p>
        </p:txBody>
      </p:sp>
      <p:sp>
        <p:nvSpPr>
          <p:cNvPr id="15" name="TextBox 14"/>
          <p:cNvSpPr txBox="1"/>
          <p:nvPr/>
        </p:nvSpPr>
        <p:spPr>
          <a:xfrm>
            <a:off x="79189" y="5694925"/>
            <a:ext cx="995157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/>
            <a:r>
              <a:rPr lang="en-US" sz="1400" dirty="0" smtClean="0"/>
              <a:t>Published as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IN" sz="1400" dirty="0" smtClean="0"/>
              <a:t>R</a:t>
            </a:r>
            <a:r>
              <a:rPr lang="en-IN" sz="1400" dirty="0"/>
              <a:t>. Dalal and R. </a:t>
            </a:r>
            <a:r>
              <a:rPr lang="en-IN" sz="1400" dirty="0" err="1"/>
              <a:t>Beniwal</a:t>
            </a:r>
            <a:r>
              <a:rPr lang="en-IN" sz="1400" dirty="0"/>
              <a:t>, Photo-disintegration of N=Z light nuclei using SRC-based approach, </a:t>
            </a:r>
            <a:r>
              <a:rPr lang="en-IN" sz="1400" dirty="0" err="1">
                <a:hlinkClick r:id="rId8"/>
              </a:rPr>
              <a:t>PoS</a:t>
            </a:r>
            <a:r>
              <a:rPr lang="en-IN" sz="1400" dirty="0">
                <a:hlinkClick r:id="rId8"/>
              </a:rPr>
              <a:t> (PANIC2021) 380, 323 (2021).</a:t>
            </a:r>
            <a:endParaRPr lang="en-IN" sz="1400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IN" sz="1400" dirty="0"/>
              <a:t> R. </a:t>
            </a:r>
            <a:r>
              <a:rPr lang="en-IN" sz="1400" dirty="0" err="1"/>
              <a:t>Beniwal</a:t>
            </a:r>
            <a:r>
              <a:rPr lang="en-IN" sz="1400" dirty="0"/>
              <a:t> and R. Dalal, SRC based model for the photonuclear reactions on N=Z light nuclei, </a:t>
            </a:r>
            <a:r>
              <a:rPr lang="en-IN" sz="1400" dirty="0" err="1" smtClean="0"/>
              <a:t>Phy</a:t>
            </a:r>
            <a:r>
              <a:rPr lang="en-IN" sz="1400" dirty="0"/>
              <a:t>. At. </a:t>
            </a:r>
            <a:r>
              <a:rPr lang="en-IN" sz="1400" dirty="0" err="1"/>
              <a:t>Nucl</a:t>
            </a:r>
            <a:r>
              <a:rPr lang="en-IN" sz="1400" dirty="0" smtClean="0"/>
              <a:t>., </a:t>
            </a:r>
            <a:r>
              <a:rPr lang="en-IN" sz="1400" dirty="0"/>
              <a:t>Vol. 86, issue 6 (</a:t>
            </a:r>
            <a:r>
              <a:rPr lang="en-IN" sz="1400" dirty="0" smtClean="0"/>
              <a:t>2023</a:t>
            </a:r>
            <a:r>
              <a:rPr lang="en-IN" sz="1400" dirty="0" smtClean="0"/>
              <a:t>) </a:t>
            </a:r>
          </a:p>
          <a:p>
            <a:pPr lvl="0" fontAlgn="base"/>
            <a:r>
              <a:rPr lang="en-IN" sz="1400" dirty="0"/>
              <a:t> </a:t>
            </a:r>
            <a:r>
              <a:rPr lang="en-IN" sz="1400" dirty="0" smtClean="0"/>
              <a:t>       </a:t>
            </a:r>
            <a:r>
              <a:rPr lang="en-IN" sz="1400" dirty="0" smtClean="0"/>
              <a:t>(paper </a:t>
            </a:r>
            <a:r>
              <a:rPr lang="en-IN" sz="1400" dirty="0" smtClean="0"/>
              <a:t>will be</a:t>
            </a:r>
            <a:r>
              <a:rPr lang="en-IN" sz="1400" dirty="0" smtClean="0"/>
              <a:t> uploaded with </a:t>
            </a:r>
            <a:r>
              <a:rPr lang="en-IN" sz="1400" dirty="0" err="1" smtClean="0"/>
              <a:t>ppt</a:t>
            </a:r>
            <a:r>
              <a:rPr lang="en-IN" sz="1400" dirty="0" smtClean="0"/>
              <a:t> on indigo)</a:t>
            </a:r>
            <a:endParaRPr lang="en-IN" sz="1400" dirty="0"/>
          </a:p>
          <a:p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44492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13504</TotalTime>
  <Words>1998</Words>
  <Application>Microsoft Office PowerPoint</Application>
  <PresentationFormat>Widescreen</PresentationFormat>
  <Paragraphs>292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Arial</vt:lpstr>
      <vt:lpstr>Bell MT</vt:lpstr>
      <vt:lpstr>Bodoni MT</vt:lpstr>
      <vt:lpstr>Bookman Old Style</vt:lpstr>
      <vt:lpstr>Calibri</vt:lpstr>
      <vt:lpstr>Calibri Light</vt:lpstr>
      <vt:lpstr>Cambria Math</vt:lpstr>
      <vt:lpstr>Constantia</vt:lpstr>
      <vt:lpstr>Ink Free</vt:lpstr>
      <vt:lpstr>Mangal</vt:lpstr>
      <vt:lpstr>Mathematica1</vt:lpstr>
      <vt:lpstr>Tahoma</vt:lpstr>
      <vt:lpstr>Times New Roman</vt:lpstr>
      <vt:lpstr>Wingdings</vt:lpstr>
      <vt:lpstr>Office Theme</vt:lpstr>
      <vt:lpstr>Evaluation of Photonuclear Cross-Section for Light Nuclei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Photo-disintegration of light nuclei using SRC-based approach</dc:title>
  <dc:creator>Ranjeet Dalal</dc:creator>
  <cp:lastModifiedBy>Microsoft account</cp:lastModifiedBy>
  <cp:revision>129</cp:revision>
  <dcterms:created xsi:type="dcterms:W3CDTF">2021-09-04T06:47:42Z</dcterms:created>
  <dcterms:modified xsi:type="dcterms:W3CDTF">2023-09-11T19:56:13Z</dcterms:modified>
</cp:coreProperties>
</file>