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09" r:id="rId1"/>
  </p:sldMasterIdLst>
  <p:notesMasterIdLst>
    <p:notesMasterId r:id="rId26"/>
  </p:notesMasterIdLst>
  <p:handoutMasterIdLst>
    <p:handoutMasterId r:id="rId27"/>
  </p:handoutMasterIdLst>
  <p:sldIdLst>
    <p:sldId id="493" r:id="rId2"/>
    <p:sldId id="560" r:id="rId3"/>
    <p:sldId id="577" r:id="rId4"/>
    <p:sldId id="578" r:id="rId5"/>
    <p:sldId id="539" r:id="rId6"/>
    <p:sldId id="572" r:id="rId7"/>
    <p:sldId id="576" r:id="rId8"/>
    <p:sldId id="585" r:id="rId9"/>
    <p:sldId id="589" r:id="rId10"/>
    <p:sldId id="579" r:id="rId11"/>
    <p:sldId id="588" r:id="rId12"/>
    <p:sldId id="590" r:id="rId13"/>
    <p:sldId id="605" r:id="rId14"/>
    <p:sldId id="591" r:id="rId15"/>
    <p:sldId id="593" r:id="rId16"/>
    <p:sldId id="568" r:id="rId17"/>
    <p:sldId id="600" r:id="rId18"/>
    <p:sldId id="603" r:id="rId19"/>
    <p:sldId id="599" r:id="rId20"/>
    <p:sldId id="602" r:id="rId21"/>
    <p:sldId id="596" r:id="rId22"/>
    <p:sldId id="597" r:id="rId23"/>
    <p:sldId id="582" r:id="rId24"/>
    <p:sldId id="598" r:id="rId25"/>
  </p:sldIdLst>
  <p:sldSz cx="9144000" cy="6858000" type="screen4x3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>
          <p15:clr>
            <a:srgbClr val="A4A3A4"/>
          </p15:clr>
        </p15:guide>
        <p15:guide id="2" orient="horz" pos="4002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 userDrawn="1">
          <p15:clr>
            <a:srgbClr val="A4A3A4"/>
          </p15:clr>
        </p15:guide>
        <p15:guide id="2" pos="293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  <p:cmAuthor id="1" name="Tonchev, Anton P." initials="TAP" lastIdx="1" clrIdx="1">
    <p:extLst>
      <p:ext uri="{19B8F6BF-5375-455C-9EA6-DF929625EA0E}">
        <p15:presenceInfo xmlns:p15="http://schemas.microsoft.com/office/powerpoint/2012/main" userId="Tonchev, Anton P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F4F97"/>
    <a:srgbClr val="F6CE86"/>
    <a:srgbClr val="AEF8E5"/>
    <a:srgbClr val="0A8464"/>
    <a:srgbClr val="0DB78A"/>
    <a:srgbClr val="D68F10"/>
    <a:srgbClr val="F1B13D"/>
    <a:srgbClr val="10D6A2"/>
    <a:srgbClr val="2DEFBC"/>
    <a:srgbClr val="11D9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1" autoAdjust="0"/>
    <p:restoredTop sz="96327" autoAdjust="0"/>
  </p:normalViewPr>
  <p:slideViewPr>
    <p:cSldViewPr snapToGrid="0">
      <p:cViewPr varScale="1">
        <p:scale>
          <a:sx n="128" d="100"/>
          <a:sy n="128" d="100"/>
        </p:scale>
        <p:origin x="1984" y="176"/>
      </p:cViewPr>
      <p:guideLst>
        <p:guide orient="horz" pos="905"/>
        <p:guide orient="horz" pos="400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212"/>
        <p:guide pos="29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5" y="3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9/11/23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70729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5" y="6670729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5" y="3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9/11/23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115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35976"/>
            <a:ext cx="7447280" cy="31603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670729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5" y="6670729"/>
            <a:ext cx="4033943" cy="3511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1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LLNL-PRES-854065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19507"/>
            <a:ext cx="82296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6214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436688"/>
            <a:ext cx="3968496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1524"/>
            <a:ext cx="82296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4953" y="6698646"/>
            <a:ext cx="87387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dirty="0">
                <a:latin typeface="Arial"/>
                <a:cs typeface="Arial"/>
              </a:rPr>
              <a:t>LLNL-PRES-854065</a:t>
            </a: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8826123" y="6403252"/>
            <a:ext cx="317877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6059" y="1267155"/>
            <a:ext cx="915005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NNSA_trans.png"/>
          <p:cNvPicPr>
            <a:picLocks noChangeAspect="1"/>
          </p:cNvPicPr>
          <p:nvPr/>
        </p:nvPicPr>
        <p:blipFill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68" y="6449398"/>
            <a:ext cx="1012806" cy="390396"/>
          </a:xfrm>
          <a:prstGeom prst="rect">
            <a:avLst/>
          </a:prstGeom>
        </p:spPr>
      </p:pic>
      <p:pic>
        <p:nvPicPr>
          <p:cNvPr id="17" name="Picture 16" descr="lab_icon_text_no_background_rgb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8" y="6496327"/>
            <a:ext cx="2731791" cy="2786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Comparing Fission-Product Yields from Photon-Induced Fission of 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 and Neutron-Induced Fission of </a:t>
            </a:r>
            <a:r>
              <a:rPr lang="en-US" sz="3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Pu as a Function of Incident Energy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4217" y="3596591"/>
            <a:ext cx="7409934" cy="369888"/>
          </a:xfrm>
        </p:spPr>
        <p:txBody>
          <a:bodyPr/>
          <a:lstStyle/>
          <a:p>
            <a:pPr marL="58738" indent="-1588"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Nuclear Photonics 2023</a:t>
            </a:r>
          </a:p>
          <a:p>
            <a:pPr marL="58738" indent="-1588">
              <a:spcBef>
                <a:spcPts val="600"/>
              </a:spcBef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September 11-15, 2023, Durham, NC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-79513" y="2243641"/>
            <a:ext cx="9223513" cy="1185359"/>
          </a:xfrm>
        </p:spPr>
        <p:txBody>
          <a:bodyPr/>
          <a:lstStyle/>
          <a:p>
            <a:pPr algn="ctr" defTabSz="914400"/>
            <a:r>
              <a:rPr lang="en-US" sz="1800" dirty="0"/>
              <a:t>J.A. </a:t>
            </a:r>
            <a:r>
              <a:rPr lang="en-US" sz="1800" dirty="0" err="1"/>
              <a:t>Silano</a:t>
            </a:r>
            <a:r>
              <a:rPr lang="en-US" sz="1800" dirty="0"/>
              <a:t>, A. Ramirez, R. Malone, A.P. </a:t>
            </a:r>
            <a:r>
              <a:rPr lang="en-US" sz="1800" dirty="0" err="1"/>
              <a:t>Tonchev</a:t>
            </a:r>
            <a:r>
              <a:rPr lang="en-US" sz="1800" dirty="0"/>
              <a:t>, M. </a:t>
            </a:r>
            <a:r>
              <a:rPr lang="en-US" sz="1800" dirty="0" err="1"/>
              <a:t>Stoyer</a:t>
            </a:r>
            <a:r>
              <a:rPr lang="en-US" sz="1800" dirty="0"/>
              <a:t>, R. Henderson, N. </a:t>
            </a:r>
            <a:r>
              <a:rPr lang="en-US" sz="1800" dirty="0" err="1"/>
              <a:t>Schunck</a:t>
            </a:r>
            <a:r>
              <a:rPr lang="en-US" sz="1800" dirty="0"/>
              <a:t> (LLNL) </a:t>
            </a:r>
          </a:p>
          <a:p>
            <a:pPr algn="ctr" defTabSz="914400"/>
            <a:r>
              <a:rPr lang="en-US" sz="1800" dirty="0"/>
              <a:t>W. </a:t>
            </a:r>
            <a:r>
              <a:rPr lang="en-US" sz="1800" dirty="0" err="1"/>
              <a:t>Tornow</a:t>
            </a:r>
            <a:r>
              <a:rPr lang="en-US" sz="1800" dirty="0"/>
              <a:t>, C. Howell, F. </a:t>
            </a:r>
            <a:r>
              <a:rPr lang="en-US" sz="1800" dirty="0" err="1"/>
              <a:t>Krishichayan</a:t>
            </a:r>
            <a:r>
              <a:rPr lang="en-US" sz="1800" dirty="0"/>
              <a:t>, S. Finch, (Duke &amp; TUNL), M. Gooden, J. </a:t>
            </a:r>
            <a:r>
              <a:rPr lang="en-US" sz="1800" dirty="0" err="1"/>
              <a:t>Wilhelmy</a:t>
            </a:r>
            <a:r>
              <a:rPr lang="en-US" sz="1800" dirty="0"/>
              <a:t> (LANL)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FPY Measurements at </a:t>
            </a:r>
            <a:r>
              <a:rPr lang="en-US" dirty="0" err="1"/>
              <a:t>HIγS</a:t>
            </a:r>
            <a:r>
              <a:rPr lang="en-US" dirty="0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A0CCF27-5E39-9D4A-B094-24B4334B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" y="1343026"/>
            <a:ext cx="8809469" cy="49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16FD8D-A007-3E49-9292-6811671CC93D}"/>
              </a:ext>
            </a:extLst>
          </p:cNvPr>
          <p:cNvSpPr/>
          <p:nvPr/>
        </p:nvSpPr>
        <p:spPr bwMode="auto">
          <a:xfrm>
            <a:off x="134505" y="3429000"/>
            <a:ext cx="2965269" cy="2965269"/>
          </a:xfrm>
          <a:prstGeom prst="ellipse">
            <a:avLst/>
          </a:prstGeom>
          <a:noFill/>
          <a:ln w="41275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83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97EE91-FD6E-944A-9B48-F1519B2AF9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56" r="4384"/>
          <a:stretch/>
        </p:blipFill>
        <p:spPr>
          <a:xfrm>
            <a:off x="6025166" y="1993203"/>
            <a:ext cx="3024256" cy="24910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52CFB0-2A95-F845-AE55-75BC40BBC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1005840"/>
          </a:xfrm>
        </p:spPr>
        <p:txBody>
          <a:bodyPr/>
          <a:lstStyle/>
          <a:p>
            <a:r>
              <a:rPr lang="en-US" dirty="0" err="1"/>
              <a:t>HIγS</a:t>
            </a:r>
            <a:r>
              <a:rPr lang="en-US" dirty="0"/>
              <a:t> </a:t>
            </a:r>
            <a:r>
              <a:rPr lang="en-US" dirty="0" err="1"/>
              <a:t>γ</a:t>
            </a:r>
            <a:r>
              <a:rPr lang="en-US" dirty="0"/>
              <a:t>-ray Beams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CC38778-CF2B-9843-95EB-5311FD170EE4}"/>
              </a:ext>
            </a:extLst>
          </p:cNvPr>
          <p:cNvSpPr txBox="1">
            <a:spLocks/>
          </p:cNvSpPr>
          <p:nvPr/>
        </p:nvSpPr>
        <p:spPr>
          <a:xfrm>
            <a:off x="465826" y="1436688"/>
            <a:ext cx="8083814" cy="199230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Beam energy: 8 MeV</a:t>
            </a:r>
          </a:p>
          <a:p>
            <a:pPr defTabSz="914400"/>
            <a:r>
              <a:rPr lang="en-US" dirty="0"/>
              <a:t>Energy spread: 240 keV FWHM (3%)</a:t>
            </a:r>
          </a:p>
          <a:p>
            <a:pPr defTabSz="914400"/>
            <a:r>
              <a:rPr lang="en-US" dirty="0"/>
              <a:t>Flux on target: 5.3 x 10</a:t>
            </a:r>
            <a:r>
              <a:rPr lang="en-US" baseline="30000" dirty="0"/>
              <a:t>8</a:t>
            </a:r>
            <a:r>
              <a:rPr lang="en-US" dirty="0"/>
              <a:t> </a:t>
            </a:r>
            <a:r>
              <a:rPr lang="en-US" dirty="0" err="1"/>
              <a:t>γ</a:t>
            </a:r>
            <a:r>
              <a:rPr lang="en-US" dirty="0"/>
              <a:t>/s </a:t>
            </a:r>
          </a:p>
        </p:txBody>
      </p:sp>
      <p:pic>
        <p:nvPicPr>
          <p:cNvPr id="11" name="Picture 2" descr="page6image3902784">
            <a:extLst>
              <a:ext uri="{FF2B5EF4-FFF2-40B4-BE49-F238E27FC236}">
                <a16:creationId xmlns:a16="http://schemas.microsoft.com/office/drawing/2014/main" id="{E7971369-E7C7-EC4B-BD11-B13F48D77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8" y="3114536"/>
            <a:ext cx="6086331" cy="327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16C74-6CAA-9243-AD18-23358F4240A3}"/>
              </a:ext>
            </a:extLst>
          </p:cNvPr>
          <p:cNvSpPr txBox="1"/>
          <p:nvPr/>
        </p:nvSpPr>
        <p:spPr>
          <a:xfrm>
            <a:off x="2373405" y="6008088"/>
            <a:ext cx="4503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H.R. Weller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Prog. Part.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Nucl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Phys. 62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257–303 (2009)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E3DDB5-4013-F847-B4AD-80708384C44E}"/>
              </a:ext>
            </a:extLst>
          </p:cNvPr>
          <p:cNvSpPr txBox="1"/>
          <p:nvPr/>
        </p:nvSpPr>
        <p:spPr>
          <a:xfrm>
            <a:off x="6742593" y="1413159"/>
            <a:ext cx="2188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-ray Beam Spectrum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6C1BBC-2A61-FE41-96CF-C430E332A362}"/>
              </a:ext>
            </a:extLst>
          </p:cNvPr>
          <p:cNvSpPr txBox="1"/>
          <p:nvPr/>
        </p:nvSpPr>
        <p:spPr>
          <a:xfrm>
            <a:off x="7456888" y="1993203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8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EE3E52-59AF-CE4A-B0A6-2A2B5D4DF42A}"/>
              </a:ext>
            </a:extLst>
          </p:cNvPr>
          <p:cNvSpPr txBox="1"/>
          <p:nvPr/>
        </p:nvSpPr>
        <p:spPr>
          <a:xfrm>
            <a:off x="6405694" y="2866239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FWHM=0.24 MeV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94E58B-C5D4-6143-BD2F-AD5891CFEC6A}"/>
              </a:ext>
            </a:extLst>
          </p:cNvPr>
          <p:cNvCxnSpPr>
            <a:cxnSpLocks/>
          </p:cNvCxnSpPr>
          <p:nvPr/>
        </p:nvCxnSpPr>
        <p:spPr>
          <a:xfrm>
            <a:off x="8085509" y="3171960"/>
            <a:ext cx="211561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909A93-6428-7D43-965F-E8A17039724A}"/>
              </a:ext>
            </a:extLst>
          </p:cNvPr>
          <p:cNvCxnSpPr>
            <a:cxnSpLocks/>
          </p:cNvCxnSpPr>
          <p:nvPr/>
        </p:nvCxnSpPr>
        <p:spPr>
          <a:xfrm flipH="1">
            <a:off x="8429869" y="3171960"/>
            <a:ext cx="211561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84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FPY Measurements at </a:t>
            </a:r>
            <a:r>
              <a:rPr lang="en-US" dirty="0" err="1"/>
              <a:t>HIγS</a:t>
            </a:r>
            <a:r>
              <a:rPr lang="en-US" dirty="0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A0CCF27-5E39-9D4A-B094-24B4334B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" y="1343026"/>
            <a:ext cx="8809469" cy="49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16FD8D-A007-3E49-9292-6811671CC93D}"/>
              </a:ext>
            </a:extLst>
          </p:cNvPr>
          <p:cNvSpPr/>
          <p:nvPr/>
        </p:nvSpPr>
        <p:spPr bwMode="auto">
          <a:xfrm>
            <a:off x="3089365" y="3429000"/>
            <a:ext cx="2965269" cy="2965269"/>
          </a:xfrm>
          <a:prstGeom prst="ellipse">
            <a:avLst/>
          </a:prstGeom>
          <a:noFill/>
          <a:ln w="41275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94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4BE1A9C-762C-3C4E-8FE2-C81093D3A361}"/>
              </a:ext>
            </a:extLst>
          </p:cNvPr>
          <p:cNvSpPr/>
          <p:nvPr/>
        </p:nvSpPr>
        <p:spPr bwMode="auto">
          <a:xfrm>
            <a:off x="87407" y="4723020"/>
            <a:ext cx="4431190" cy="14424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Dual Fission Chamber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3366" y="1436689"/>
            <a:ext cx="4031846" cy="2429918"/>
          </a:xfrm>
        </p:spPr>
        <p:txBody>
          <a:bodyPr/>
          <a:lstStyle/>
          <a:p>
            <a:r>
              <a:rPr lang="en-US" dirty="0"/>
              <a:t>Precise fission counting</a:t>
            </a:r>
          </a:p>
          <a:p>
            <a:r>
              <a:rPr lang="en-US" dirty="0"/>
              <a:t>Eliminates the need for knowledge of beam flux and fission cross section</a:t>
            </a:r>
          </a:p>
          <a:p>
            <a:r>
              <a:rPr lang="en-US" dirty="0"/>
              <a:t>FC efficiency = 100%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46301" y="6028043"/>
            <a:ext cx="3288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C. Bhatia </a:t>
            </a:r>
            <a:r>
              <a:rPr lang="en-US" sz="1200" i="1" dirty="0">
                <a:latin typeface="Calibri" charset="0"/>
                <a:ea typeface="Calibri" charset="0"/>
                <a:cs typeface="Calibri" charset="0"/>
              </a:rPr>
              <a:t>et al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nl-NL" sz="12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1200" dirty="0" err="1">
                <a:latin typeface="Calibri" charset="0"/>
                <a:ea typeface="Calibri" charset="0"/>
                <a:cs typeface="Calibri" charset="0"/>
              </a:rPr>
              <a:t>Nucl</a:t>
            </a:r>
            <a:r>
              <a:rPr lang="nl-NL" sz="12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nl-NL" sz="1200" dirty="0" err="1">
                <a:latin typeface="Calibri" charset="0"/>
                <a:ea typeface="Calibri" charset="0"/>
                <a:cs typeface="Calibri" charset="0"/>
              </a:rPr>
              <a:t>Instr</a:t>
            </a:r>
            <a:r>
              <a:rPr lang="nl-NL" sz="1200" dirty="0">
                <a:latin typeface="Calibri" charset="0"/>
                <a:ea typeface="Calibri" charset="0"/>
                <a:cs typeface="Calibri" charset="0"/>
              </a:rPr>
              <a:t>. </a:t>
            </a:r>
            <a:r>
              <a:rPr lang="nl-NL" sz="1200" dirty="0" err="1">
                <a:latin typeface="Calibri" charset="0"/>
                <a:ea typeface="Calibri" charset="0"/>
                <a:cs typeface="Calibri" charset="0"/>
              </a:rPr>
              <a:t>Meth</a:t>
            </a:r>
            <a:r>
              <a:rPr lang="nl-NL" sz="1200" dirty="0">
                <a:latin typeface="Calibri" charset="0"/>
                <a:ea typeface="Calibri" charset="0"/>
                <a:cs typeface="Calibri" charset="0"/>
              </a:rPr>
              <a:t>. A 757, 7,  (2014)</a:t>
            </a:r>
            <a:r>
              <a:rPr lang="en-US" sz="12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896C9E-9AC5-DD4A-9273-27249CBE3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53" t="20949" r="33634" b="19007"/>
          <a:stretch/>
        </p:blipFill>
        <p:spPr>
          <a:xfrm flipH="1">
            <a:off x="7564290" y="2146885"/>
            <a:ext cx="1479880" cy="2895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793361-BB52-4645-B30D-E042313A9D13}"/>
                  </a:ext>
                </a:extLst>
              </p:cNvPr>
              <p:cNvSpPr txBox="1"/>
              <p:nvPr/>
            </p:nvSpPr>
            <p:spPr>
              <a:xfrm>
                <a:off x="-12296" y="5092352"/>
                <a:ext cx="2251585" cy="6647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𝐹𝑃𝑌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793361-BB52-4645-B30D-E042313A9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296" y="5092352"/>
                <a:ext cx="2251585" cy="664797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079609-5381-9F45-B81B-2F8BE4B36BE9}"/>
                  </a:ext>
                </a:extLst>
              </p:cNvPr>
              <p:cNvSpPr txBox="1"/>
              <p:nvPr/>
            </p:nvSpPr>
            <p:spPr>
              <a:xfrm>
                <a:off x="2683586" y="5128964"/>
                <a:ext cx="1835010" cy="6281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𝐹𝑃𝑌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𝑡h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𝑖𝑐𝑘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D079609-5381-9F45-B81B-2F8BE4B36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86" y="5128964"/>
                <a:ext cx="1835010" cy="628185"/>
              </a:xfrm>
              <a:prstGeom prst="rect">
                <a:avLst/>
              </a:prstGeom>
              <a:blipFill>
                <a:blip r:embed="rId5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>
            <a:extLst>
              <a:ext uri="{FF2B5EF4-FFF2-40B4-BE49-F238E27FC236}">
                <a16:creationId xmlns:a16="http://schemas.microsoft.com/office/drawing/2014/main" id="{634078FE-785D-454E-89AA-08935F73F2C8}"/>
              </a:ext>
            </a:extLst>
          </p:cNvPr>
          <p:cNvSpPr/>
          <p:nvPr/>
        </p:nvSpPr>
        <p:spPr bwMode="auto">
          <a:xfrm>
            <a:off x="2337294" y="4841055"/>
            <a:ext cx="346292" cy="1204002"/>
          </a:xfrm>
          <a:prstGeom prst="rightArrow">
            <a:avLst/>
          </a:prstGeom>
          <a:noFill/>
          <a:ln w="19050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01E1DC5-EB80-3343-AA1A-73AF9CDB0B88}"/>
              </a:ext>
            </a:extLst>
          </p:cNvPr>
          <p:cNvCxnSpPr>
            <a:cxnSpLocks/>
          </p:cNvCxnSpPr>
          <p:nvPr/>
        </p:nvCxnSpPr>
        <p:spPr>
          <a:xfrm>
            <a:off x="7448204" y="2413000"/>
            <a:ext cx="0" cy="984250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D4BEB29-3D53-5A4E-AE9A-5DCDA047DBBD}"/>
              </a:ext>
            </a:extLst>
          </p:cNvPr>
          <p:cNvSpPr txBox="1"/>
          <p:nvPr/>
        </p:nvSpPr>
        <p:spPr>
          <a:xfrm rot="16200000">
            <a:off x="6609303" y="2673083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2.54 cm 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6F323-4C64-54A2-1585-679B31483DA8}"/>
              </a:ext>
            </a:extLst>
          </p:cNvPr>
          <p:cNvSpPr txBox="1"/>
          <p:nvPr/>
        </p:nvSpPr>
        <p:spPr>
          <a:xfrm>
            <a:off x="4369910" y="1438387"/>
            <a:ext cx="340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F4F97"/>
                </a:solidFill>
              </a:rPr>
              <a:t>Thin reference foils (~10 µg)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17E48B-5F77-DA71-82AC-0AF55A4539D8}"/>
              </a:ext>
            </a:extLst>
          </p:cNvPr>
          <p:cNvSpPr txBox="1"/>
          <p:nvPr/>
        </p:nvSpPr>
        <p:spPr>
          <a:xfrm>
            <a:off x="4776996" y="5011916"/>
            <a:ext cx="2655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Thick activation target (~100 mg)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47852C-DF1F-312A-D71A-1722D5E2D079}"/>
              </a:ext>
            </a:extLst>
          </p:cNvPr>
          <p:cNvGrpSpPr/>
          <p:nvPr/>
        </p:nvGrpSpPr>
        <p:grpSpPr>
          <a:xfrm>
            <a:off x="4578497" y="1955798"/>
            <a:ext cx="1479880" cy="2842066"/>
            <a:chOff x="5012919" y="3073400"/>
            <a:chExt cx="957139" cy="1838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8878203-0D0A-C661-BA14-894094F95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857" t="19497" r="24867" b="17507"/>
            <a:stretch/>
          </p:blipFill>
          <p:spPr>
            <a:xfrm rot="5400000">
              <a:off x="4625999" y="3575543"/>
              <a:ext cx="1761523" cy="9105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C7A0F0-4F50-4770-20F4-0BB3450CB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135" t="76282" r="52858" b="14836"/>
            <a:stretch/>
          </p:blipFill>
          <p:spPr>
            <a:xfrm rot="5400000">
              <a:off x="4963400" y="3750259"/>
              <a:ext cx="227421" cy="1283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643991A-5FE9-BA41-31FA-034FB0D3CE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6552" t="65061" r="56441" b="29795"/>
            <a:stretch/>
          </p:blipFill>
          <p:spPr>
            <a:xfrm rot="5400000">
              <a:off x="5071513" y="3733359"/>
              <a:ext cx="227421" cy="7433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E3F89E-5480-21EC-076E-AB452AE50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880" t="63891" r="56441" b="29795"/>
            <a:stretch/>
          </p:blipFill>
          <p:spPr>
            <a:xfrm rot="5400000">
              <a:off x="5687992" y="3697772"/>
              <a:ext cx="281700" cy="9122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63A6BF5-F45B-2AA5-E670-4A19A24AFC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109" t="19228" r="54212" b="74458"/>
            <a:stretch/>
          </p:blipFill>
          <p:spPr>
            <a:xfrm rot="5400000">
              <a:off x="5783594" y="3689091"/>
              <a:ext cx="281700" cy="9122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FD015E1-442B-8D3A-66FE-0790BD0243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7109" t="19228" r="54212" b="74458"/>
            <a:stretch/>
          </p:blipFill>
          <p:spPr>
            <a:xfrm rot="5400000">
              <a:off x="5780419" y="4035267"/>
              <a:ext cx="281700" cy="9122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FC9796-D94D-8F86-94F1-B1EA3D207E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3399" t="63968" r="47922" b="24107"/>
            <a:stretch/>
          </p:blipFill>
          <p:spPr>
            <a:xfrm rot="5400000">
              <a:off x="5647452" y="3938933"/>
              <a:ext cx="281700" cy="17230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E6FFDC-0F31-F29F-E688-BCC9DECD2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7634" t="38269" r="48257" b="57443"/>
            <a:stretch/>
          </p:blipFill>
          <p:spPr>
            <a:xfrm rot="5400000">
              <a:off x="5593092" y="3994871"/>
              <a:ext cx="133335" cy="6193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B476A66-443D-F972-C7F0-3EA0050D5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617" t="53801" r="50988" b="40351"/>
            <a:stretch/>
          </p:blipFill>
          <p:spPr>
            <a:xfrm rot="5400000">
              <a:off x="5483087" y="3918084"/>
              <a:ext cx="207519" cy="8446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659D3F9-E823-4E20-2CD7-73ACAC7A0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290" t="58446" r="73287" b="29912"/>
            <a:stretch/>
          </p:blipFill>
          <p:spPr>
            <a:xfrm rot="5400000">
              <a:off x="5370232" y="3200402"/>
              <a:ext cx="111129" cy="1682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4C9E2FF-48CE-5C83-965A-19AA326C4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290" t="58446" r="73287" b="29912"/>
            <a:stretch/>
          </p:blipFill>
          <p:spPr>
            <a:xfrm rot="5400000">
              <a:off x="5593096" y="3200402"/>
              <a:ext cx="111129" cy="16827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2447EFA-34A5-2016-B54A-2426EC3B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7" t="59347" r="47990" b="37490"/>
            <a:stretch/>
          </p:blipFill>
          <p:spPr>
            <a:xfrm rot="16200000">
              <a:off x="5443860" y="3570995"/>
              <a:ext cx="419100" cy="4571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8717C7A-E521-BEAD-22FC-3E7111AE4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6465" t="59347" r="47990" b="37490"/>
            <a:stretch/>
          </p:blipFill>
          <p:spPr>
            <a:xfrm rot="5400000">
              <a:off x="5272798" y="3630552"/>
              <a:ext cx="179950" cy="4571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1646A68-2206-6AD0-0D32-ED5A8ED3E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7" t="59347" r="47990" b="37490"/>
            <a:stretch/>
          </p:blipFill>
          <p:spPr>
            <a:xfrm rot="5400000" flipH="1">
              <a:off x="5154967" y="3651826"/>
              <a:ext cx="419100" cy="45719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BA02A29-1CE2-E1C9-A12F-FEE5CCF69A9A}"/>
                </a:ext>
              </a:extLst>
            </p:cNvPr>
            <p:cNvSpPr/>
            <p:nvPr/>
          </p:nvSpPr>
          <p:spPr bwMode="auto">
            <a:xfrm>
              <a:off x="5270500" y="3073400"/>
              <a:ext cx="508000" cy="155575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15CA0E-E254-1290-F6D2-73868F27A851}"/>
              </a:ext>
            </a:extLst>
          </p:cNvPr>
          <p:cNvCxnSpPr>
            <a:cxnSpLocks/>
            <a:endCxn id="43" idx="3"/>
          </p:cNvCxnSpPr>
          <p:nvPr/>
        </p:nvCxnSpPr>
        <p:spPr>
          <a:xfrm flipH="1">
            <a:off x="5122120" y="1789707"/>
            <a:ext cx="238576" cy="771773"/>
          </a:xfrm>
          <a:prstGeom prst="straightConnector1">
            <a:avLst/>
          </a:prstGeom>
          <a:ln w="19050" cmpd="sng">
            <a:solidFill>
              <a:srgbClr val="0F4F9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3C0D2F-DA27-F9A4-DAF1-DA974C3DFCD8}"/>
              </a:ext>
            </a:extLst>
          </p:cNvPr>
          <p:cNvCxnSpPr>
            <a:cxnSpLocks/>
          </p:cNvCxnSpPr>
          <p:nvPr/>
        </p:nvCxnSpPr>
        <p:spPr>
          <a:xfrm>
            <a:off x="5383518" y="1789707"/>
            <a:ext cx="177930" cy="771772"/>
          </a:xfrm>
          <a:prstGeom prst="straightConnector1">
            <a:avLst/>
          </a:prstGeom>
          <a:ln w="19050" cmpd="sng">
            <a:solidFill>
              <a:srgbClr val="0F4F9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CE5BA24-4D0C-F2E7-CC4E-168F1B744B05}"/>
              </a:ext>
            </a:extLst>
          </p:cNvPr>
          <p:cNvCxnSpPr>
            <a:cxnSpLocks/>
          </p:cNvCxnSpPr>
          <p:nvPr/>
        </p:nvCxnSpPr>
        <p:spPr>
          <a:xfrm flipH="1" flipV="1">
            <a:off x="5346957" y="3495905"/>
            <a:ext cx="161814" cy="1495275"/>
          </a:xfrm>
          <a:prstGeom prst="straightConnector1">
            <a:avLst/>
          </a:prstGeom>
          <a:ln w="19050" cmpd="sng">
            <a:solidFill>
              <a:srgbClr val="92D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2341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FPY Measurements at </a:t>
            </a:r>
            <a:r>
              <a:rPr lang="en-US" err="1"/>
              <a:t>HIγS</a:t>
            </a:r>
            <a:r>
              <a:rPr lang="en-US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A0CCF27-5E39-9D4A-B094-24B4334B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" y="1343026"/>
            <a:ext cx="8809469" cy="49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16FD8D-A007-3E49-9292-6811671CC93D}"/>
              </a:ext>
            </a:extLst>
          </p:cNvPr>
          <p:cNvSpPr/>
          <p:nvPr/>
        </p:nvSpPr>
        <p:spPr bwMode="auto">
          <a:xfrm>
            <a:off x="6018102" y="3429000"/>
            <a:ext cx="2965269" cy="2965269"/>
          </a:xfrm>
          <a:prstGeom prst="ellipse">
            <a:avLst/>
          </a:prstGeom>
          <a:noFill/>
          <a:ln w="41275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5D22-B625-4846-AA1C-DD35F470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γ</a:t>
            </a:r>
            <a:r>
              <a:rPr lang="en-US" dirty="0"/>
              <a:t>-ray Counting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85E2A-F4A6-E148-8990-D6A9E7F96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9" y="1436688"/>
            <a:ext cx="4340193" cy="4881532"/>
          </a:xfrm>
        </p:spPr>
        <p:txBody>
          <a:bodyPr/>
          <a:lstStyle/>
          <a:p>
            <a:r>
              <a:rPr lang="en-US" dirty="0"/>
              <a:t>Same 60% </a:t>
            </a:r>
            <a:r>
              <a:rPr lang="en-US" dirty="0" err="1"/>
              <a:t>HPGe</a:t>
            </a:r>
            <a:r>
              <a:rPr lang="en-US" dirty="0"/>
              <a:t> used for </a:t>
            </a:r>
            <a:r>
              <a:rPr lang="en-US" baseline="30000" dirty="0"/>
              <a:t>239</a:t>
            </a:r>
            <a:r>
              <a:rPr lang="en-US" dirty="0"/>
              <a:t>Pu(</a:t>
            </a:r>
            <a:r>
              <a:rPr lang="en-US" dirty="0" err="1"/>
              <a:t>n,f</a:t>
            </a:r>
            <a:r>
              <a:rPr lang="en-US" dirty="0"/>
              <a:t>) and </a:t>
            </a:r>
            <a:r>
              <a:rPr lang="en-US" baseline="30000" dirty="0"/>
              <a:t>240</a:t>
            </a:r>
            <a:r>
              <a:rPr lang="en-US" dirty="0"/>
              <a:t>Pu(</a:t>
            </a:r>
            <a:r>
              <a:rPr lang="en-US" dirty="0" err="1"/>
              <a:t>γ,f</a:t>
            </a:r>
            <a:r>
              <a:rPr lang="en-US" dirty="0"/>
              <a:t>) FPYs</a:t>
            </a:r>
          </a:p>
          <a:p>
            <a:pPr lvl="1"/>
            <a:r>
              <a:rPr lang="en-US" sz="1800" dirty="0"/>
              <a:t>Identical target holders</a:t>
            </a:r>
          </a:p>
          <a:p>
            <a:pPr lvl="1"/>
            <a:r>
              <a:rPr lang="en-US" sz="1800" dirty="0"/>
              <a:t>Identical position on </a:t>
            </a:r>
            <a:r>
              <a:rPr lang="en-US" sz="1800" dirty="0" err="1"/>
              <a:t>HPGe</a:t>
            </a:r>
            <a:endParaRPr lang="en-US" sz="1800" dirty="0"/>
          </a:p>
          <a:p>
            <a:r>
              <a:rPr lang="en-US" dirty="0"/>
              <a:t>Spectra recorded in intervals</a:t>
            </a:r>
          </a:p>
          <a:p>
            <a:pPr lvl="1"/>
            <a:r>
              <a:rPr lang="en-US" sz="1800" dirty="0"/>
              <a:t>5 mins for 1 day</a:t>
            </a:r>
          </a:p>
          <a:p>
            <a:pPr lvl="1"/>
            <a:r>
              <a:rPr lang="en-US" sz="1800" dirty="0"/>
              <a:t>30 mins for 2 days</a:t>
            </a:r>
          </a:p>
          <a:p>
            <a:pPr lvl="1"/>
            <a:r>
              <a:rPr lang="en-US" sz="1800" dirty="0"/>
              <a:t>2 hours for 1 week</a:t>
            </a:r>
          </a:p>
          <a:p>
            <a:pPr lvl="1"/>
            <a:r>
              <a:rPr lang="en-US" sz="1800" dirty="0" err="1"/>
              <a:t>Etc</a:t>
            </a:r>
            <a:r>
              <a:rPr lang="en-US" sz="1800" dirty="0"/>
              <a:t>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DCD0A-59E9-7D4A-BD88-A07B604C1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114927" y="1410258"/>
            <a:ext cx="3257551" cy="4343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4557E-F22A-0740-95C6-0D9B0731A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t="36275" r="10147" b="11471"/>
          <a:stretch/>
        </p:blipFill>
        <p:spPr>
          <a:xfrm flipV="1">
            <a:off x="847165" y="5056093"/>
            <a:ext cx="2383685" cy="116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13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1CDE-F344-A5B9-05C7-D6E40C768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Fission Product Gamma-ray Spectra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BD04C4-833E-6AE3-8B1E-8CE2B17BD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49" y="1310730"/>
            <a:ext cx="8915279" cy="5015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1CF589-B804-49D4-9D5A-B7F50356D9AB}"/>
              </a:ext>
            </a:extLst>
          </p:cNvPr>
          <p:cNvSpPr txBox="1"/>
          <p:nvPr/>
        </p:nvSpPr>
        <p:spPr>
          <a:xfrm>
            <a:off x="4236596" y="1778936"/>
            <a:ext cx="917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/>
              <a:t>140</a:t>
            </a:r>
            <a:r>
              <a:rPr lang="en-US" sz="2800" dirty="0"/>
              <a:t>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2A86D-2044-D53F-8FB8-5D7124A08436}"/>
              </a:ext>
            </a:extLst>
          </p:cNvPr>
          <p:cNvSpPr txBox="1"/>
          <p:nvPr/>
        </p:nvSpPr>
        <p:spPr>
          <a:xfrm>
            <a:off x="2374952" y="1778936"/>
            <a:ext cx="971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/>
              <a:t>147</a:t>
            </a:r>
            <a:r>
              <a:rPr lang="en-US" sz="2800"/>
              <a:t>Nd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2634549-0A77-6DC1-B2A2-AF8DACDCD0E3}"/>
              </a:ext>
            </a:extLst>
          </p:cNvPr>
          <p:cNvCxnSpPr>
            <a:cxnSpLocks/>
          </p:cNvCxnSpPr>
          <p:nvPr/>
        </p:nvCxnSpPr>
        <p:spPr>
          <a:xfrm>
            <a:off x="3264855" y="2030424"/>
            <a:ext cx="642854" cy="0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0406BC-6196-2FF0-FB76-3CF4088438DA}"/>
              </a:ext>
            </a:extLst>
          </p:cNvPr>
          <p:cNvCxnSpPr>
            <a:cxnSpLocks/>
          </p:cNvCxnSpPr>
          <p:nvPr/>
        </p:nvCxnSpPr>
        <p:spPr>
          <a:xfrm flipH="1">
            <a:off x="4158798" y="2213264"/>
            <a:ext cx="413202" cy="1042612"/>
          </a:xfrm>
          <a:prstGeom prst="straightConnector1">
            <a:avLst/>
          </a:prstGeom>
          <a:ln w="2857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BA1A30-78CF-F6CE-A9F8-3F1A7DB6435D}"/>
              </a:ext>
            </a:extLst>
          </p:cNvPr>
          <p:cNvSpPr txBox="1"/>
          <p:nvPr/>
        </p:nvSpPr>
        <p:spPr>
          <a:xfrm>
            <a:off x="4624141" y="2178851"/>
            <a:ext cx="1445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baseline="-25000" dirty="0"/>
              <a:t>1/2</a:t>
            </a:r>
            <a:r>
              <a:rPr lang="en-US" sz="2000" dirty="0"/>
              <a:t>=306 </a:t>
            </a:r>
            <a:r>
              <a:rPr lang="en-US" sz="2000" dirty="0" err="1"/>
              <a:t>hrs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BD5757-6C43-B057-6518-2585E2B8E45B}"/>
              </a:ext>
            </a:extLst>
          </p:cNvPr>
          <p:cNvSpPr txBox="1"/>
          <p:nvPr/>
        </p:nvSpPr>
        <p:spPr>
          <a:xfrm>
            <a:off x="2138284" y="2144904"/>
            <a:ext cx="1445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</a:t>
            </a:r>
            <a:r>
              <a:rPr lang="en-US" sz="2000" baseline="-25000" dirty="0"/>
              <a:t>1/2</a:t>
            </a:r>
            <a:r>
              <a:rPr lang="en-US" sz="2000" dirty="0"/>
              <a:t>=264 </a:t>
            </a:r>
            <a:r>
              <a:rPr lang="en-US" sz="2000" dirty="0" err="1"/>
              <a:t>hrs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2079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57BF59-6F8F-A10D-BDA1-FCB3294B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0690"/>
            <a:ext cx="9121636" cy="442382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EB1B9B-83B3-4247-B039-971902AC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aseline="30000" dirty="0"/>
              <a:t>240</a:t>
            </a:r>
            <a:r>
              <a:rPr lang="en-US" sz="2800" dirty="0"/>
              <a:t>Pu(</a:t>
            </a:r>
            <a:r>
              <a:rPr lang="en-US" sz="2800" dirty="0" err="1"/>
              <a:t>γ,f</a:t>
            </a:r>
            <a:r>
              <a:rPr lang="en-US" sz="2800" dirty="0"/>
              <a:t>) Results at </a:t>
            </a:r>
            <a:r>
              <a:rPr lang="en-US" sz="2800" dirty="0" err="1"/>
              <a:t>E</a:t>
            </a:r>
            <a:r>
              <a:rPr lang="en-US" sz="2800" baseline="-25000" dirty="0" err="1"/>
              <a:t>γ</a:t>
            </a:r>
            <a:r>
              <a:rPr lang="en-US" sz="2800" dirty="0"/>
              <a:t>=8 MeV – 16 Unique FPYs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6DB47-7E37-9C4C-A48C-F3A3E9CA4CD1}"/>
              </a:ext>
            </a:extLst>
          </p:cNvPr>
          <p:cNvSpPr txBox="1"/>
          <p:nvPr/>
        </p:nvSpPr>
        <p:spPr>
          <a:xfrm>
            <a:off x="1215687" y="3986276"/>
            <a:ext cx="1908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60633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89BE62-E034-4F27-A9CB-F69DE71ED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597" y="2377275"/>
            <a:ext cx="3981525" cy="3879548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451CD663-0953-3F42-B493-BE5B9059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</p:spPr>
        <p:txBody>
          <a:bodyPr/>
          <a:lstStyle/>
          <a:p>
            <a:r>
              <a:rPr lang="en-US"/>
              <a:t>Comparing FPYs from </a:t>
            </a:r>
            <a:r>
              <a:rPr lang="en-US" baseline="30000"/>
              <a:t>240</a:t>
            </a:r>
            <a:r>
              <a:rPr lang="en-US"/>
              <a:t>Pu(</a:t>
            </a:r>
            <a:r>
              <a:rPr lang="en-US" err="1"/>
              <a:t>γ,f</a:t>
            </a:r>
            <a:r>
              <a:rPr lang="en-US"/>
              <a:t>) and </a:t>
            </a:r>
            <a:r>
              <a:rPr lang="en-US" baseline="30000"/>
              <a:t>239</a:t>
            </a:r>
            <a:r>
              <a:rPr lang="en-US"/>
              <a:t>Pu(</a:t>
            </a:r>
            <a:r>
              <a:rPr lang="en-US" err="1"/>
              <a:t>n,f</a:t>
            </a:r>
            <a:r>
              <a:rPr lang="en-US"/>
              <a:t>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B14A647-F775-4840-AEBD-6F6CD088553A}"/>
              </a:ext>
            </a:extLst>
          </p:cNvPr>
          <p:cNvSpPr txBox="1">
            <a:spLocks/>
          </p:cNvSpPr>
          <p:nvPr/>
        </p:nvSpPr>
        <p:spPr>
          <a:xfrm>
            <a:off x="138224" y="1743277"/>
            <a:ext cx="4739535" cy="18014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12 unique FPYs present in both data sets</a:t>
            </a:r>
          </a:p>
          <a:p>
            <a:pPr defTabSz="914400"/>
            <a:r>
              <a:rPr lang="en-US" dirty="0"/>
              <a:t>Compare FPYs to probe similarity between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0A7FC5-1556-4349-BE9F-AA6C0EEEF3A6}"/>
                  </a:ext>
                </a:extLst>
              </p:cNvPr>
              <p:cNvSpPr txBox="1"/>
              <p:nvPr/>
            </p:nvSpPr>
            <p:spPr>
              <a:xfrm>
                <a:off x="181678" y="4610357"/>
                <a:ext cx="5020553" cy="3595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𝐹𝑃𝑌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sPre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240</m:t>
                                </m:r>
                              </m:sup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𝑃𝑢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sPre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sPre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239</m:t>
                                </m:r>
                              </m:sup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𝑃𝑢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sPre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sPre>
                  </m:oMath>
                </a14:m>
                <a:r>
                  <a:rPr lang="en-US" sz="2000" dirty="0"/>
                  <a:t>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0A7FC5-1556-4349-BE9F-AA6C0EEE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78" y="4610357"/>
                <a:ext cx="5020553" cy="359522"/>
              </a:xfrm>
              <a:prstGeom prst="rect">
                <a:avLst/>
              </a:prstGeom>
              <a:blipFill>
                <a:blip r:embed="rId3"/>
                <a:stretch>
                  <a:fillRect l="-1768" t="-16667" r="-2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8AB4F5E-51EB-BD2D-6D22-3964DA46DDF6}"/>
              </a:ext>
            </a:extLst>
          </p:cNvPr>
          <p:cNvSpPr txBox="1"/>
          <p:nvPr/>
        </p:nvSpPr>
        <p:spPr>
          <a:xfrm>
            <a:off x="5988531" y="1380052"/>
            <a:ext cx="1965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Mean = 0.10%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RMS = 0.53 %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0CB58-F439-0024-D99C-55F806D715DF}"/>
              </a:ext>
            </a:extLst>
          </p:cNvPr>
          <p:cNvSpPr txBox="1"/>
          <p:nvPr/>
        </p:nvSpPr>
        <p:spPr>
          <a:xfrm>
            <a:off x="1031952" y="5045765"/>
            <a:ext cx="235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𝛘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= 0.74</a:t>
            </a:r>
            <a:endParaRPr lang="en-US" sz="2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78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119E38C-CF9B-E946-9592-1BC61FDE4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</p:spPr>
        <p:txBody>
          <a:bodyPr/>
          <a:lstStyle/>
          <a:p>
            <a:r>
              <a:rPr lang="en-US" sz="2800" baseline="30000" dirty="0"/>
              <a:t>240</a:t>
            </a:r>
            <a:r>
              <a:rPr lang="en-US" sz="2800" dirty="0"/>
              <a:t>Pu(</a:t>
            </a:r>
            <a:r>
              <a:rPr lang="en-US" sz="2800" dirty="0" err="1"/>
              <a:t>γ,f</a:t>
            </a:r>
            <a:r>
              <a:rPr lang="en-US" sz="2800" dirty="0"/>
              <a:t>) Results at </a:t>
            </a:r>
            <a:r>
              <a:rPr lang="en-US" sz="2800" dirty="0" err="1"/>
              <a:t>E</a:t>
            </a:r>
            <a:r>
              <a:rPr lang="en-US" sz="2800" baseline="-25000" dirty="0" err="1"/>
              <a:t>γ</a:t>
            </a:r>
            <a:r>
              <a:rPr lang="en-US" sz="2800" dirty="0"/>
              <a:t>=11.2 MeV – 38 Unique FPYs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C4762-3928-394D-8AC4-56FED1D31984}"/>
              </a:ext>
            </a:extLst>
          </p:cNvPr>
          <p:cNvSpPr txBox="1"/>
          <p:nvPr/>
        </p:nvSpPr>
        <p:spPr>
          <a:xfrm>
            <a:off x="1015104" y="6044510"/>
            <a:ext cx="7423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>
                <a:latin typeface="Calibri" charset="0"/>
                <a:ea typeface="Calibri" charset="0"/>
                <a:cs typeface="Calibri" charset="0"/>
              </a:rPr>
              <a:t>239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Pu(</a:t>
            </a:r>
            <a:r>
              <a:rPr lang="en-US" sz="1400" dirty="0" err="1">
                <a:latin typeface="Calibri" charset="0"/>
                <a:ea typeface="Calibri" charset="0"/>
                <a:cs typeface="Calibri" charset="0"/>
              </a:rPr>
              <a:t>n,f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) FPYs supplemented with data from M.E. Gooden </a:t>
            </a:r>
            <a:r>
              <a:rPr lang="en-US" sz="1400" i="1" dirty="0">
                <a:latin typeface="Calibri" charset="0"/>
                <a:ea typeface="Calibri" charset="0"/>
                <a:cs typeface="Calibri" charset="0"/>
              </a:rPr>
              <a:t>et al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nl-NL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nl-NL" sz="1400" dirty="0" err="1">
                <a:latin typeface="Calibri" charset="0"/>
                <a:ea typeface="Calibri" charset="0"/>
                <a:cs typeface="Calibri" charset="0"/>
              </a:rPr>
              <a:t>Nucl</a:t>
            </a:r>
            <a:r>
              <a:rPr lang="nl-NL" sz="1400" dirty="0">
                <a:latin typeface="Calibri" charset="0"/>
                <a:ea typeface="Calibri" charset="0"/>
                <a:cs typeface="Calibri" charset="0"/>
              </a:rPr>
              <a:t>. Data Sheets </a:t>
            </a:r>
            <a:r>
              <a:rPr lang="nl-NL" sz="1400" b="1" dirty="0">
                <a:latin typeface="Calibri" charset="0"/>
                <a:ea typeface="Calibri" charset="0"/>
                <a:cs typeface="Calibri" charset="0"/>
              </a:rPr>
              <a:t>131</a:t>
            </a:r>
            <a:r>
              <a:rPr lang="nl-NL" sz="1400" dirty="0">
                <a:latin typeface="Calibri" charset="0"/>
                <a:ea typeface="Calibri" charset="0"/>
                <a:cs typeface="Calibri" charset="0"/>
              </a:rPr>
              <a:t>, 319  (2016)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43167C-AD30-AC43-B9DC-F63243339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" y="1515346"/>
            <a:ext cx="9089268" cy="44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1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9A09-56B0-2331-05BA-C43F571C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Nuclear Fission Process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0E0ED688-8D01-701B-F9D7-D333D6EE3CCA}"/>
              </a:ext>
            </a:extLst>
          </p:cNvPr>
          <p:cNvGrpSpPr/>
          <p:nvPr/>
        </p:nvGrpSpPr>
        <p:grpSpPr>
          <a:xfrm>
            <a:off x="1321539" y="1572071"/>
            <a:ext cx="6230212" cy="4625878"/>
            <a:chOff x="1321539" y="1572071"/>
            <a:chExt cx="6230212" cy="46258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9CB887-00F6-C1C2-AD34-814FE3B3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0813" y="1603256"/>
              <a:ext cx="5152912" cy="33342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BD18BD-AF2F-CB33-9A63-DCEE6D167635}"/>
                </a:ext>
              </a:extLst>
            </p:cNvPr>
            <p:cNvSpPr txBox="1"/>
            <p:nvPr/>
          </p:nvSpPr>
          <p:spPr>
            <a:xfrm>
              <a:off x="1838728" y="2799793"/>
              <a:ext cx="611065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239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AE3CAE-6092-398B-4A75-C5CC974E9655}"/>
                </a:ext>
              </a:extLst>
            </p:cNvPr>
            <p:cNvSpPr txBox="1"/>
            <p:nvPr/>
          </p:nvSpPr>
          <p:spPr>
            <a:xfrm>
              <a:off x="2806106" y="1727525"/>
              <a:ext cx="785329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240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Pu</a:t>
              </a: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*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7461AD7-A318-DD5B-23EE-B7FF8D716153}"/>
                </a:ext>
              </a:extLst>
            </p:cNvPr>
            <p:cNvSpPr txBox="1"/>
            <p:nvPr/>
          </p:nvSpPr>
          <p:spPr>
            <a:xfrm>
              <a:off x="6114641" y="3805177"/>
              <a:ext cx="421973" cy="387493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C393A87-0CFA-9AAC-C1A8-E275DAF72867}"/>
                </a:ext>
              </a:extLst>
            </p:cNvPr>
            <p:cNvSpPr/>
            <p:nvPr/>
          </p:nvSpPr>
          <p:spPr bwMode="auto">
            <a:xfrm>
              <a:off x="5650172" y="3828028"/>
              <a:ext cx="676604" cy="1109440"/>
            </a:xfrm>
            <a:custGeom>
              <a:avLst/>
              <a:gdLst>
                <a:gd name="connsiteX0" fmla="*/ 760491 w 771010"/>
                <a:gd name="connsiteY0" fmla="*/ 0 h 1321806"/>
                <a:gd name="connsiteX1" fmla="*/ 769545 w 771010"/>
                <a:gd name="connsiteY1" fmla="*/ 253497 h 1321806"/>
                <a:gd name="connsiteX2" fmla="*/ 733331 w 771010"/>
                <a:gd name="connsiteY2" fmla="*/ 525101 h 1321806"/>
                <a:gd name="connsiteX3" fmla="*/ 633743 w 771010"/>
                <a:gd name="connsiteY3" fmla="*/ 841972 h 1321806"/>
                <a:gd name="connsiteX4" fmla="*/ 443620 w 771010"/>
                <a:gd name="connsiteY4" fmla="*/ 1050202 h 1321806"/>
                <a:gd name="connsiteX5" fmla="*/ 172016 w 771010"/>
                <a:gd name="connsiteY5" fmla="*/ 1258432 h 1321806"/>
                <a:gd name="connsiteX6" fmla="*/ 0 w 771010"/>
                <a:gd name="connsiteY6" fmla="*/ 1321806 h 1321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010" h="1321806">
                  <a:moveTo>
                    <a:pt x="760491" y="0"/>
                  </a:moveTo>
                  <a:cubicBezTo>
                    <a:pt x="767281" y="82990"/>
                    <a:pt x="774072" y="165980"/>
                    <a:pt x="769545" y="253497"/>
                  </a:cubicBezTo>
                  <a:cubicBezTo>
                    <a:pt x="765018" y="341014"/>
                    <a:pt x="755965" y="427022"/>
                    <a:pt x="733331" y="525101"/>
                  </a:cubicBezTo>
                  <a:cubicBezTo>
                    <a:pt x="710697" y="623180"/>
                    <a:pt x="682028" y="754455"/>
                    <a:pt x="633743" y="841972"/>
                  </a:cubicBezTo>
                  <a:cubicBezTo>
                    <a:pt x="585458" y="929489"/>
                    <a:pt x="520574" y="980792"/>
                    <a:pt x="443620" y="1050202"/>
                  </a:cubicBezTo>
                  <a:cubicBezTo>
                    <a:pt x="366666" y="1119612"/>
                    <a:pt x="245953" y="1213165"/>
                    <a:pt x="172016" y="1258432"/>
                  </a:cubicBezTo>
                  <a:cubicBezTo>
                    <a:pt x="98079" y="1303699"/>
                    <a:pt x="49039" y="1312752"/>
                    <a:pt x="0" y="1321806"/>
                  </a:cubicBezTo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F691F1-B8E6-98CF-BC74-A3DD9B000B10}"/>
                </a:ext>
              </a:extLst>
            </p:cNvPr>
            <p:cNvSpPr txBox="1"/>
            <p:nvPr/>
          </p:nvSpPr>
          <p:spPr>
            <a:xfrm>
              <a:off x="6854868" y="3024444"/>
              <a:ext cx="233636" cy="27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2" charset="2"/>
                </a:rPr>
                <a:t>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B5794C-B2CD-3479-16B8-FAE383F82095}"/>
                </a:ext>
              </a:extLst>
            </p:cNvPr>
            <p:cNvSpPr txBox="1"/>
            <p:nvPr/>
          </p:nvSpPr>
          <p:spPr>
            <a:xfrm>
              <a:off x="6694901" y="4079030"/>
              <a:ext cx="233636" cy="27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Symbol" pitchFamily="2" charset="2"/>
                </a:rPr>
                <a:t>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75AA02-5797-C1D1-A64F-B69CFEF0EC79}"/>
                </a:ext>
              </a:extLst>
            </p:cNvPr>
            <p:cNvSpPr txBox="1"/>
            <p:nvPr/>
          </p:nvSpPr>
          <p:spPr>
            <a:xfrm>
              <a:off x="5237145" y="3749211"/>
              <a:ext cx="243782" cy="298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Symbol" pitchFamily="2" charset="2"/>
                </a:rPr>
                <a:t>g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CEB0AA-AA2F-8283-5784-463C703567BD}"/>
                </a:ext>
              </a:extLst>
            </p:cNvPr>
            <p:cNvSpPr txBox="1"/>
            <p:nvPr/>
          </p:nvSpPr>
          <p:spPr>
            <a:xfrm>
              <a:off x="6924968" y="374047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" pitchFamily="2" charset="0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2EEA07-B26B-9DC2-3199-72D3D11105FC}"/>
                </a:ext>
              </a:extLst>
            </p:cNvPr>
            <p:cNvSpPr txBox="1"/>
            <p:nvPr/>
          </p:nvSpPr>
          <p:spPr>
            <a:xfrm>
              <a:off x="5377191" y="3408931"/>
              <a:ext cx="248129" cy="27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47163F-F28E-3A23-8A51-46F4F418C0FC}"/>
                </a:ext>
              </a:extLst>
            </p:cNvPr>
            <p:cNvSpPr txBox="1"/>
            <p:nvPr/>
          </p:nvSpPr>
          <p:spPr>
            <a:xfrm>
              <a:off x="5680547" y="4020389"/>
              <a:ext cx="248129" cy="271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imes" pitchFamily="2" charset="0"/>
                </a:rPr>
                <a:t>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289D2C-D302-4C55-74A0-352AD46279E9}"/>
                </a:ext>
              </a:extLst>
            </p:cNvPr>
            <p:cNvSpPr txBox="1"/>
            <p:nvPr/>
          </p:nvSpPr>
          <p:spPr>
            <a:xfrm>
              <a:off x="2774755" y="3440789"/>
              <a:ext cx="647294" cy="17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1/2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= 1.8 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38F9AE-486D-F414-1D36-095C6AEA5960}"/>
                </a:ext>
              </a:extLst>
            </p:cNvPr>
            <p:cNvSpPr txBox="1"/>
            <p:nvPr/>
          </p:nvSpPr>
          <p:spPr>
            <a:xfrm>
              <a:off x="4161814" y="4368504"/>
              <a:ext cx="618620" cy="1732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T</a:t>
              </a:r>
              <a:r>
                <a:rPr kumimoji="0" lang="en-US" sz="1050" b="1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1/2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rPr>
                <a:t>= 56 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458D3-43A1-7D4B-542F-D51561CE865B}"/>
                </a:ext>
              </a:extLst>
            </p:cNvPr>
            <p:cNvSpPr txBox="1"/>
            <p:nvPr/>
          </p:nvSpPr>
          <p:spPr>
            <a:xfrm>
              <a:off x="4449405" y="1572071"/>
              <a:ext cx="882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</a:t>
              </a:r>
              <a:r>
                <a:rPr lang="en-US" sz="1600" baseline="30000" dirty="0"/>
                <a:t>-21</a:t>
              </a:r>
              <a:r>
                <a:rPr lang="en-US" sz="1600" dirty="0"/>
                <a:t> 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77CF273-EEE5-7CA5-E9DB-37BE337035C6}"/>
                </a:ext>
              </a:extLst>
            </p:cNvPr>
            <p:cNvSpPr txBox="1"/>
            <p:nvPr/>
          </p:nvSpPr>
          <p:spPr>
            <a:xfrm>
              <a:off x="2005032" y="1921722"/>
              <a:ext cx="8279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</a:t>
              </a:r>
              <a:r>
                <a:rPr lang="en-US" sz="1600" baseline="30000" dirty="0"/>
                <a:t>-22 </a:t>
              </a:r>
              <a:r>
                <a:rPr lang="en-US" sz="1600" dirty="0"/>
                <a:t>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A5DFAA-2EB2-2700-2F18-D5A720799FDD}"/>
                </a:ext>
              </a:extLst>
            </p:cNvPr>
            <p:cNvSpPr txBox="1"/>
            <p:nvPr/>
          </p:nvSpPr>
          <p:spPr>
            <a:xfrm>
              <a:off x="6040570" y="1801231"/>
              <a:ext cx="734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</a:t>
              </a:r>
              <a:r>
                <a:rPr lang="en-US" sz="1600" baseline="30000" dirty="0"/>
                <a:t>-20</a:t>
              </a:r>
              <a:r>
                <a:rPr lang="en-US" sz="1600" dirty="0"/>
                <a:t> 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FB7D5B-6506-7A3C-EF64-14CD4266C3DB}"/>
                </a:ext>
              </a:extLst>
            </p:cNvPr>
            <p:cNvSpPr txBox="1"/>
            <p:nvPr/>
          </p:nvSpPr>
          <p:spPr>
            <a:xfrm>
              <a:off x="6264259" y="2866769"/>
              <a:ext cx="12874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</a:t>
              </a:r>
              <a:r>
                <a:rPr lang="en-US" sz="1600" baseline="30000" dirty="0"/>
                <a:t>-18</a:t>
              </a:r>
              <a:r>
                <a:rPr lang="en-US" sz="1600" dirty="0"/>
                <a:t>-10</a:t>
              </a:r>
              <a:r>
                <a:rPr lang="en-US" sz="1600" baseline="30000" dirty="0"/>
                <a:t>-10</a:t>
              </a:r>
              <a:r>
                <a:rPr lang="en-US" sz="1600" dirty="0"/>
                <a:t> 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DFC626-061E-B7E6-DFE4-9DCE3A784E5B}"/>
                </a:ext>
              </a:extLst>
            </p:cNvPr>
            <p:cNvSpPr txBox="1"/>
            <p:nvPr/>
          </p:nvSpPr>
          <p:spPr>
            <a:xfrm>
              <a:off x="6551636" y="4578746"/>
              <a:ext cx="908866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&gt;10</a:t>
              </a:r>
              <a:r>
                <a:rPr lang="en-US" sz="1600" baseline="30000" dirty="0"/>
                <a:t>-3</a:t>
              </a:r>
              <a:r>
                <a:rPr lang="en-US" sz="1600" dirty="0"/>
                <a:t> s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3D187CD-3732-7E62-C33D-768D0B10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15" t="41917" r="4167" b="42371"/>
            <a:stretch/>
          </p:blipFill>
          <p:spPr>
            <a:xfrm>
              <a:off x="1382048" y="5059112"/>
              <a:ext cx="5832845" cy="1138837"/>
            </a:xfrm>
            <a:prstGeom prst="rect">
              <a:avLst/>
            </a:prstGeom>
            <a:effectLst/>
          </p:spPr>
        </p:pic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5930097-627B-3705-D4C4-B9F2A9EBF3E7}"/>
                </a:ext>
              </a:extLst>
            </p:cNvPr>
            <p:cNvSpPr/>
            <p:nvPr/>
          </p:nvSpPr>
          <p:spPr bwMode="auto">
            <a:xfrm>
              <a:off x="5307048" y="3814518"/>
              <a:ext cx="1015895" cy="1518667"/>
            </a:xfrm>
            <a:custGeom>
              <a:avLst/>
              <a:gdLst>
                <a:gd name="connsiteX0" fmla="*/ 1032095 w 1036450"/>
                <a:gd name="connsiteY0" fmla="*/ 0 h 1339913"/>
                <a:gd name="connsiteX1" fmla="*/ 1032095 w 1036450"/>
                <a:gd name="connsiteY1" fmla="*/ 199176 h 1339913"/>
                <a:gd name="connsiteX2" fmla="*/ 986828 w 1036450"/>
                <a:gd name="connsiteY2" fmla="*/ 434567 h 1339913"/>
                <a:gd name="connsiteX3" fmla="*/ 878186 w 1036450"/>
                <a:gd name="connsiteY3" fmla="*/ 642796 h 1339913"/>
                <a:gd name="connsiteX4" fmla="*/ 679010 w 1036450"/>
                <a:gd name="connsiteY4" fmla="*/ 941561 h 1339913"/>
                <a:gd name="connsiteX5" fmla="*/ 344031 w 1036450"/>
                <a:gd name="connsiteY5" fmla="*/ 1176951 h 1339913"/>
                <a:gd name="connsiteX6" fmla="*/ 0 w 1036450"/>
                <a:gd name="connsiteY6" fmla="*/ 1339913 h 133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450" h="1339913">
                  <a:moveTo>
                    <a:pt x="1032095" y="0"/>
                  </a:moveTo>
                  <a:cubicBezTo>
                    <a:pt x="1035867" y="63374"/>
                    <a:pt x="1039640" y="126748"/>
                    <a:pt x="1032095" y="199176"/>
                  </a:cubicBezTo>
                  <a:cubicBezTo>
                    <a:pt x="1024550" y="271604"/>
                    <a:pt x="1012480" y="360630"/>
                    <a:pt x="986828" y="434567"/>
                  </a:cubicBezTo>
                  <a:cubicBezTo>
                    <a:pt x="961176" y="508504"/>
                    <a:pt x="929489" y="558297"/>
                    <a:pt x="878186" y="642796"/>
                  </a:cubicBezTo>
                  <a:cubicBezTo>
                    <a:pt x="826883" y="727295"/>
                    <a:pt x="768036" y="852535"/>
                    <a:pt x="679010" y="941561"/>
                  </a:cubicBezTo>
                  <a:cubicBezTo>
                    <a:pt x="589984" y="1030587"/>
                    <a:pt x="457199" y="1110559"/>
                    <a:pt x="344031" y="1176951"/>
                  </a:cubicBezTo>
                  <a:cubicBezTo>
                    <a:pt x="230863" y="1243343"/>
                    <a:pt x="115431" y="1291628"/>
                    <a:pt x="0" y="1339913"/>
                  </a:cubicBezTo>
                </a:path>
              </a:pathLst>
            </a:custGeom>
            <a:noFill/>
            <a:ln w="31750">
              <a:solidFill>
                <a:srgbClr val="537EFF"/>
              </a:solidFill>
              <a:prstDash val="dash"/>
              <a:miter lim="800000"/>
              <a:headEnd/>
              <a:tailEnd type="stealth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12D12E2-CB7F-2164-6604-70CD2573FAAE}"/>
                </a:ext>
              </a:extLst>
            </p:cNvPr>
            <p:cNvSpPr/>
            <p:nvPr/>
          </p:nvSpPr>
          <p:spPr bwMode="auto">
            <a:xfrm>
              <a:off x="6163891" y="3800056"/>
              <a:ext cx="162561" cy="1534463"/>
            </a:xfrm>
            <a:custGeom>
              <a:avLst/>
              <a:gdLst>
                <a:gd name="connsiteX0" fmla="*/ 1032095 w 1036450"/>
                <a:gd name="connsiteY0" fmla="*/ 0 h 1339913"/>
                <a:gd name="connsiteX1" fmla="*/ 1032095 w 1036450"/>
                <a:gd name="connsiteY1" fmla="*/ 199176 h 1339913"/>
                <a:gd name="connsiteX2" fmla="*/ 986828 w 1036450"/>
                <a:gd name="connsiteY2" fmla="*/ 434567 h 1339913"/>
                <a:gd name="connsiteX3" fmla="*/ 878186 w 1036450"/>
                <a:gd name="connsiteY3" fmla="*/ 642796 h 1339913"/>
                <a:gd name="connsiteX4" fmla="*/ 679010 w 1036450"/>
                <a:gd name="connsiteY4" fmla="*/ 941561 h 1339913"/>
                <a:gd name="connsiteX5" fmla="*/ 344031 w 1036450"/>
                <a:gd name="connsiteY5" fmla="*/ 1176951 h 1339913"/>
                <a:gd name="connsiteX6" fmla="*/ 0 w 1036450"/>
                <a:gd name="connsiteY6" fmla="*/ 1339913 h 133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450" h="1339913">
                  <a:moveTo>
                    <a:pt x="1032095" y="0"/>
                  </a:moveTo>
                  <a:cubicBezTo>
                    <a:pt x="1035867" y="63374"/>
                    <a:pt x="1039640" y="126748"/>
                    <a:pt x="1032095" y="199176"/>
                  </a:cubicBezTo>
                  <a:cubicBezTo>
                    <a:pt x="1024550" y="271604"/>
                    <a:pt x="1012480" y="360630"/>
                    <a:pt x="986828" y="434567"/>
                  </a:cubicBezTo>
                  <a:cubicBezTo>
                    <a:pt x="961176" y="508504"/>
                    <a:pt x="929489" y="558297"/>
                    <a:pt x="878186" y="642796"/>
                  </a:cubicBezTo>
                  <a:cubicBezTo>
                    <a:pt x="826883" y="727295"/>
                    <a:pt x="768036" y="852535"/>
                    <a:pt x="679010" y="941561"/>
                  </a:cubicBezTo>
                  <a:cubicBezTo>
                    <a:pt x="589984" y="1030587"/>
                    <a:pt x="457199" y="1110559"/>
                    <a:pt x="344031" y="1176951"/>
                  </a:cubicBezTo>
                  <a:cubicBezTo>
                    <a:pt x="230863" y="1243343"/>
                    <a:pt x="115431" y="1291628"/>
                    <a:pt x="0" y="1339913"/>
                  </a:cubicBezTo>
                </a:path>
              </a:pathLst>
            </a:custGeom>
            <a:noFill/>
            <a:ln w="47625">
              <a:solidFill>
                <a:srgbClr val="537EFF"/>
              </a:solidFill>
              <a:prstDash val="dash"/>
              <a:miter lim="800000"/>
              <a:headEnd/>
              <a:tailEnd type="stealth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B9099D2-866C-3702-181E-09B5A4F9FD5C}"/>
                </a:ext>
              </a:extLst>
            </p:cNvPr>
            <p:cNvSpPr/>
            <p:nvPr/>
          </p:nvSpPr>
          <p:spPr bwMode="auto">
            <a:xfrm flipH="1">
              <a:off x="6326449" y="3831775"/>
              <a:ext cx="700895" cy="1515180"/>
            </a:xfrm>
            <a:custGeom>
              <a:avLst/>
              <a:gdLst>
                <a:gd name="connsiteX0" fmla="*/ 1032095 w 1036450"/>
                <a:gd name="connsiteY0" fmla="*/ 0 h 1339913"/>
                <a:gd name="connsiteX1" fmla="*/ 1032095 w 1036450"/>
                <a:gd name="connsiteY1" fmla="*/ 199176 h 1339913"/>
                <a:gd name="connsiteX2" fmla="*/ 986828 w 1036450"/>
                <a:gd name="connsiteY2" fmla="*/ 434567 h 1339913"/>
                <a:gd name="connsiteX3" fmla="*/ 878186 w 1036450"/>
                <a:gd name="connsiteY3" fmla="*/ 642796 h 1339913"/>
                <a:gd name="connsiteX4" fmla="*/ 679010 w 1036450"/>
                <a:gd name="connsiteY4" fmla="*/ 941561 h 1339913"/>
                <a:gd name="connsiteX5" fmla="*/ 344031 w 1036450"/>
                <a:gd name="connsiteY5" fmla="*/ 1176951 h 1339913"/>
                <a:gd name="connsiteX6" fmla="*/ 0 w 1036450"/>
                <a:gd name="connsiteY6" fmla="*/ 1339913 h 133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450" h="1339913">
                  <a:moveTo>
                    <a:pt x="1032095" y="0"/>
                  </a:moveTo>
                  <a:cubicBezTo>
                    <a:pt x="1035867" y="63374"/>
                    <a:pt x="1039640" y="126748"/>
                    <a:pt x="1032095" y="199176"/>
                  </a:cubicBezTo>
                  <a:cubicBezTo>
                    <a:pt x="1024550" y="271604"/>
                    <a:pt x="1012480" y="360630"/>
                    <a:pt x="986828" y="434567"/>
                  </a:cubicBezTo>
                  <a:cubicBezTo>
                    <a:pt x="961176" y="508504"/>
                    <a:pt x="929489" y="558297"/>
                    <a:pt x="878186" y="642796"/>
                  </a:cubicBezTo>
                  <a:cubicBezTo>
                    <a:pt x="826883" y="727295"/>
                    <a:pt x="768036" y="852535"/>
                    <a:pt x="679010" y="941561"/>
                  </a:cubicBezTo>
                  <a:cubicBezTo>
                    <a:pt x="589984" y="1030587"/>
                    <a:pt x="457199" y="1110559"/>
                    <a:pt x="344031" y="1176951"/>
                  </a:cubicBezTo>
                  <a:cubicBezTo>
                    <a:pt x="230863" y="1243343"/>
                    <a:pt x="115431" y="1291628"/>
                    <a:pt x="0" y="1339913"/>
                  </a:cubicBezTo>
                </a:path>
              </a:pathLst>
            </a:custGeom>
            <a:noFill/>
            <a:ln w="38100">
              <a:solidFill>
                <a:srgbClr val="537EFF"/>
              </a:solidFill>
              <a:prstDash val="dash"/>
              <a:miter lim="800000"/>
              <a:headEnd/>
              <a:tailEnd type="stealth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B04BDCE-6F11-B068-E59C-D20773D759BB}"/>
                </a:ext>
              </a:extLst>
            </p:cNvPr>
            <p:cNvSpPr/>
            <p:nvPr/>
          </p:nvSpPr>
          <p:spPr bwMode="auto">
            <a:xfrm>
              <a:off x="4460793" y="3808208"/>
              <a:ext cx="1862150" cy="1515916"/>
            </a:xfrm>
            <a:custGeom>
              <a:avLst/>
              <a:gdLst>
                <a:gd name="connsiteX0" fmla="*/ 1032095 w 1036450"/>
                <a:gd name="connsiteY0" fmla="*/ 0 h 1339913"/>
                <a:gd name="connsiteX1" fmla="*/ 1032095 w 1036450"/>
                <a:gd name="connsiteY1" fmla="*/ 199176 h 1339913"/>
                <a:gd name="connsiteX2" fmla="*/ 986828 w 1036450"/>
                <a:gd name="connsiteY2" fmla="*/ 434567 h 1339913"/>
                <a:gd name="connsiteX3" fmla="*/ 878186 w 1036450"/>
                <a:gd name="connsiteY3" fmla="*/ 642796 h 1339913"/>
                <a:gd name="connsiteX4" fmla="*/ 679010 w 1036450"/>
                <a:gd name="connsiteY4" fmla="*/ 941561 h 1339913"/>
                <a:gd name="connsiteX5" fmla="*/ 344031 w 1036450"/>
                <a:gd name="connsiteY5" fmla="*/ 1176951 h 1339913"/>
                <a:gd name="connsiteX6" fmla="*/ 0 w 1036450"/>
                <a:gd name="connsiteY6" fmla="*/ 1339913 h 133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450" h="1339913">
                  <a:moveTo>
                    <a:pt x="1032095" y="0"/>
                  </a:moveTo>
                  <a:cubicBezTo>
                    <a:pt x="1035867" y="63374"/>
                    <a:pt x="1039640" y="126748"/>
                    <a:pt x="1032095" y="199176"/>
                  </a:cubicBezTo>
                  <a:cubicBezTo>
                    <a:pt x="1024550" y="271604"/>
                    <a:pt x="1012480" y="360630"/>
                    <a:pt x="986828" y="434567"/>
                  </a:cubicBezTo>
                  <a:cubicBezTo>
                    <a:pt x="961176" y="508504"/>
                    <a:pt x="929489" y="558297"/>
                    <a:pt x="878186" y="642796"/>
                  </a:cubicBezTo>
                  <a:cubicBezTo>
                    <a:pt x="826883" y="727295"/>
                    <a:pt x="768036" y="852535"/>
                    <a:pt x="679010" y="941561"/>
                  </a:cubicBezTo>
                  <a:cubicBezTo>
                    <a:pt x="589984" y="1030587"/>
                    <a:pt x="457199" y="1110559"/>
                    <a:pt x="344031" y="1176951"/>
                  </a:cubicBezTo>
                  <a:cubicBezTo>
                    <a:pt x="230863" y="1243343"/>
                    <a:pt x="115431" y="1291628"/>
                    <a:pt x="0" y="1339913"/>
                  </a:cubicBezTo>
                </a:path>
              </a:pathLst>
            </a:custGeom>
            <a:noFill/>
            <a:ln w="22225">
              <a:solidFill>
                <a:srgbClr val="537EFF"/>
              </a:solidFill>
              <a:prstDash val="dash"/>
              <a:miter lim="800000"/>
              <a:headEnd/>
              <a:tailEnd type="stealth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A7F55C8-4E9B-C4B2-3DE8-594A0FE4A7A6}"/>
                </a:ext>
              </a:extLst>
            </p:cNvPr>
            <p:cNvSpPr txBox="1"/>
            <p:nvPr/>
          </p:nvSpPr>
          <p:spPr>
            <a:xfrm>
              <a:off x="2005032" y="5610912"/>
              <a:ext cx="447034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b</a:t>
              </a:r>
              <a:r>
                <a:rPr lang="en-US" sz="1400" i="1" baseline="30000" dirty="0">
                  <a:latin typeface="Symbol" pitchFamily="2" charset="2"/>
                </a:rPr>
                <a:t>-</a:t>
              </a:r>
              <a:endParaRPr lang="en-US" sz="1400" i="1" dirty="0">
                <a:latin typeface="Symbol" pitchFamily="2" charset="2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03C971-8D34-1E96-A620-107CD3AC4021}"/>
                </a:ext>
              </a:extLst>
            </p:cNvPr>
            <p:cNvSpPr txBox="1"/>
            <p:nvPr/>
          </p:nvSpPr>
          <p:spPr>
            <a:xfrm>
              <a:off x="2856676" y="5610912"/>
              <a:ext cx="447034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b</a:t>
              </a:r>
              <a:r>
                <a:rPr lang="en-US" sz="1400" i="1" baseline="30000" dirty="0">
                  <a:latin typeface="Symbol" pitchFamily="2" charset="2"/>
                </a:rPr>
                <a:t>-</a:t>
              </a:r>
              <a:endParaRPr lang="en-US" sz="1400" i="1" dirty="0">
                <a:latin typeface="Symbol" pitchFamily="2" charset="2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0A1ADB2-F505-A925-CCF3-17838139DE5E}"/>
                </a:ext>
              </a:extLst>
            </p:cNvPr>
            <p:cNvSpPr txBox="1"/>
            <p:nvPr/>
          </p:nvSpPr>
          <p:spPr>
            <a:xfrm>
              <a:off x="3698946" y="5610912"/>
              <a:ext cx="447034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b</a:t>
              </a:r>
              <a:r>
                <a:rPr lang="en-US" sz="1400" i="1" baseline="30000" dirty="0">
                  <a:latin typeface="Symbol" pitchFamily="2" charset="2"/>
                </a:rPr>
                <a:t>-</a:t>
              </a:r>
              <a:endParaRPr lang="en-US" sz="1400" i="1" dirty="0">
                <a:latin typeface="Symbol" pitchFamily="2" charset="2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6D3AF75-EC8F-6A20-74CE-B97B3CD99771}"/>
                </a:ext>
              </a:extLst>
            </p:cNvPr>
            <p:cNvSpPr txBox="1"/>
            <p:nvPr/>
          </p:nvSpPr>
          <p:spPr>
            <a:xfrm>
              <a:off x="4538368" y="5610912"/>
              <a:ext cx="447034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b</a:t>
              </a:r>
              <a:r>
                <a:rPr lang="en-US" sz="1400" i="1" baseline="30000" dirty="0">
                  <a:latin typeface="Symbol" pitchFamily="2" charset="2"/>
                </a:rPr>
                <a:t>-</a:t>
              </a:r>
              <a:endParaRPr lang="en-US" sz="1400" i="1" dirty="0">
                <a:latin typeface="Symbol" pitchFamily="2" charset="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06E2B97-6738-DA36-0148-DDDA727DE6BF}"/>
                </a:ext>
              </a:extLst>
            </p:cNvPr>
            <p:cNvSpPr txBox="1"/>
            <p:nvPr/>
          </p:nvSpPr>
          <p:spPr>
            <a:xfrm>
              <a:off x="5381464" y="5610912"/>
              <a:ext cx="447034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b</a:t>
              </a:r>
              <a:r>
                <a:rPr lang="en-US" sz="1400" i="1" baseline="30000" dirty="0">
                  <a:latin typeface="Symbol" pitchFamily="2" charset="2"/>
                </a:rPr>
                <a:t>-</a:t>
              </a:r>
              <a:endParaRPr lang="en-US" sz="1400" i="1" dirty="0">
                <a:latin typeface="Symbol" pitchFamily="2" charset="2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487C77-88C1-38A7-EE66-A15D75169784}"/>
                </a:ext>
              </a:extLst>
            </p:cNvPr>
            <p:cNvSpPr txBox="1"/>
            <p:nvPr/>
          </p:nvSpPr>
          <p:spPr>
            <a:xfrm>
              <a:off x="6228018" y="5610912"/>
              <a:ext cx="447034" cy="30777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b</a:t>
              </a:r>
              <a:r>
                <a:rPr lang="en-US" sz="1400" i="1" baseline="30000" dirty="0">
                  <a:latin typeface="Symbol" pitchFamily="2" charset="2"/>
                </a:rPr>
                <a:t>-</a:t>
              </a:r>
              <a:endParaRPr lang="en-US" sz="1400" i="1" dirty="0">
                <a:latin typeface="Symbol" pitchFamily="2" charset="2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FC46ACC-147F-D8D8-CEB6-640C087526A3}"/>
                </a:ext>
              </a:extLst>
            </p:cNvPr>
            <p:cNvSpPr txBox="1"/>
            <p:nvPr/>
          </p:nvSpPr>
          <p:spPr>
            <a:xfrm>
              <a:off x="1321539" y="4998031"/>
              <a:ext cx="793807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A=147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9648E95-F358-C7F4-D96C-530A20186ACC}"/>
                </a:ext>
              </a:extLst>
            </p:cNvPr>
            <p:cNvSpPr/>
            <p:nvPr/>
          </p:nvSpPr>
          <p:spPr bwMode="auto">
            <a:xfrm>
              <a:off x="3370881" y="2526224"/>
              <a:ext cx="275945" cy="116237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944470-A3FE-31E6-29AD-D2885BAC0182}"/>
                </a:ext>
              </a:extLst>
            </p:cNvPr>
            <p:cNvSpPr/>
            <p:nvPr/>
          </p:nvSpPr>
          <p:spPr bwMode="auto">
            <a:xfrm>
              <a:off x="6040570" y="2139786"/>
              <a:ext cx="275945" cy="150368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6476AE-EB71-9B2F-B300-BCA8BBB1BD58}"/>
                </a:ext>
              </a:extLst>
            </p:cNvPr>
            <p:cNvSpPr txBox="1"/>
            <p:nvPr/>
          </p:nvSpPr>
          <p:spPr>
            <a:xfrm>
              <a:off x="6096869" y="2050347"/>
              <a:ext cx="734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148</a:t>
              </a:r>
              <a:r>
                <a:rPr kumimoji="0" lang="en-US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Ce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752E4D1-EB7E-A7EE-62A0-645A176CD9EE}"/>
                </a:ext>
              </a:extLst>
            </p:cNvPr>
            <p:cNvSpPr/>
            <p:nvPr/>
          </p:nvSpPr>
          <p:spPr bwMode="auto">
            <a:xfrm>
              <a:off x="5883513" y="3455279"/>
              <a:ext cx="275945" cy="150368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A1B2AE-E59E-A43F-D744-C0A7217E821A}"/>
                </a:ext>
              </a:extLst>
            </p:cNvPr>
            <p:cNvSpPr txBox="1"/>
            <p:nvPr/>
          </p:nvSpPr>
          <p:spPr>
            <a:xfrm>
              <a:off x="5644082" y="3328623"/>
              <a:ext cx="5084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90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Kr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AFE9BFB-1D08-3485-FCC1-912914ECAAE5}"/>
                </a:ext>
              </a:extLst>
            </p:cNvPr>
            <p:cNvSpPr/>
            <p:nvPr/>
          </p:nvSpPr>
          <p:spPr bwMode="auto">
            <a:xfrm>
              <a:off x="6384482" y="3396971"/>
              <a:ext cx="275945" cy="116237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F12761-6D46-FA3B-66EB-72B89EA1033C}"/>
                </a:ext>
              </a:extLst>
            </p:cNvPr>
            <p:cNvSpPr txBox="1"/>
            <p:nvPr/>
          </p:nvSpPr>
          <p:spPr>
            <a:xfrm>
              <a:off x="6264259" y="3240855"/>
              <a:ext cx="603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147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Ce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80F2DBAD-B88E-B987-FB0D-E6521465CF0A}"/>
                </a:ext>
              </a:extLst>
            </p:cNvPr>
            <p:cNvSpPr/>
            <p:nvPr/>
          </p:nvSpPr>
          <p:spPr bwMode="auto">
            <a:xfrm>
              <a:off x="2683085" y="2934834"/>
              <a:ext cx="2532971" cy="1799480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511C380-CF0F-26F0-F456-1CEB8BDD4849}"/>
                </a:ext>
              </a:extLst>
            </p:cNvPr>
            <p:cNvSpPr/>
            <p:nvPr/>
          </p:nvSpPr>
          <p:spPr bwMode="auto">
            <a:xfrm>
              <a:off x="1797372" y="3803952"/>
              <a:ext cx="2496353" cy="1159940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14F865C-2892-83C5-63FA-10A998AA8788}"/>
                </a:ext>
              </a:extLst>
            </p:cNvPr>
            <p:cNvSpPr/>
            <p:nvPr/>
          </p:nvSpPr>
          <p:spPr bwMode="auto">
            <a:xfrm>
              <a:off x="3983603" y="4121560"/>
              <a:ext cx="1614039" cy="794915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AE4558F-D868-BA29-4FA3-9C652137BB83}"/>
                </a:ext>
              </a:extLst>
            </p:cNvPr>
            <p:cNvSpPr txBox="1"/>
            <p:nvPr/>
          </p:nvSpPr>
          <p:spPr>
            <a:xfrm>
              <a:off x="5122384" y="2969070"/>
              <a:ext cx="508473" cy="338554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92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Kr</a:t>
              </a: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5AA6A2D-37B3-2670-8C2C-443D60AFE4A2}"/>
                </a:ext>
              </a:extLst>
            </p:cNvPr>
            <p:cNvSpPr/>
            <p:nvPr/>
          </p:nvSpPr>
          <p:spPr bwMode="auto">
            <a:xfrm>
              <a:off x="2806106" y="3843649"/>
              <a:ext cx="3520344" cy="1480116"/>
            </a:xfrm>
            <a:custGeom>
              <a:avLst/>
              <a:gdLst>
                <a:gd name="connsiteX0" fmla="*/ 1032095 w 1036450"/>
                <a:gd name="connsiteY0" fmla="*/ 0 h 1339913"/>
                <a:gd name="connsiteX1" fmla="*/ 1032095 w 1036450"/>
                <a:gd name="connsiteY1" fmla="*/ 199176 h 1339913"/>
                <a:gd name="connsiteX2" fmla="*/ 986828 w 1036450"/>
                <a:gd name="connsiteY2" fmla="*/ 434567 h 1339913"/>
                <a:gd name="connsiteX3" fmla="*/ 878186 w 1036450"/>
                <a:gd name="connsiteY3" fmla="*/ 642796 h 1339913"/>
                <a:gd name="connsiteX4" fmla="*/ 679010 w 1036450"/>
                <a:gd name="connsiteY4" fmla="*/ 941561 h 1339913"/>
                <a:gd name="connsiteX5" fmla="*/ 344031 w 1036450"/>
                <a:gd name="connsiteY5" fmla="*/ 1176951 h 1339913"/>
                <a:gd name="connsiteX6" fmla="*/ 0 w 1036450"/>
                <a:gd name="connsiteY6" fmla="*/ 1339913 h 133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450" h="1339913">
                  <a:moveTo>
                    <a:pt x="1032095" y="0"/>
                  </a:moveTo>
                  <a:cubicBezTo>
                    <a:pt x="1035867" y="63374"/>
                    <a:pt x="1039640" y="126748"/>
                    <a:pt x="1032095" y="199176"/>
                  </a:cubicBezTo>
                  <a:cubicBezTo>
                    <a:pt x="1024550" y="271604"/>
                    <a:pt x="1012480" y="360630"/>
                    <a:pt x="986828" y="434567"/>
                  </a:cubicBezTo>
                  <a:cubicBezTo>
                    <a:pt x="961176" y="508504"/>
                    <a:pt x="929489" y="558297"/>
                    <a:pt x="878186" y="642796"/>
                  </a:cubicBezTo>
                  <a:cubicBezTo>
                    <a:pt x="826883" y="727295"/>
                    <a:pt x="768036" y="852535"/>
                    <a:pt x="679010" y="941561"/>
                  </a:cubicBezTo>
                  <a:cubicBezTo>
                    <a:pt x="589984" y="1030587"/>
                    <a:pt x="457199" y="1110559"/>
                    <a:pt x="344031" y="1176951"/>
                  </a:cubicBezTo>
                  <a:cubicBezTo>
                    <a:pt x="230863" y="1243343"/>
                    <a:pt x="115431" y="1291628"/>
                    <a:pt x="0" y="1339913"/>
                  </a:cubicBezTo>
                </a:path>
              </a:pathLst>
            </a:custGeom>
            <a:noFill/>
            <a:ln w="15875">
              <a:solidFill>
                <a:srgbClr val="537EFF"/>
              </a:solidFill>
              <a:prstDash val="dash"/>
              <a:miter lim="800000"/>
              <a:headEnd/>
              <a:tailEnd type="stealth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57BBD33-96C6-B812-0DF9-26F7B77B7430}"/>
                </a:ext>
              </a:extLst>
            </p:cNvPr>
            <p:cNvSpPr/>
            <p:nvPr/>
          </p:nvSpPr>
          <p:spPr bwMode="auto">
            <a:xfrm>
              <a:off x="3646826" y="3856943"/>
              <a:ext cx="2679624" cy="1498658"/>
            </a:xfrm>
            <a:custGeom>
              <a:avLst/>
              <a:gdLst>
                <a:gd name="connsiteX0" fmla="*/ 1032095 w 1036450"/>
                <a:gd name="connsiteY0" fmla="*/ 0 h 1339913"/>
                <a:gd name="connsiteX1" fmla="*/ 1032095 w 1036450"/>
                <a:gd name="connsiteY1" fmla="*/ 199176 h 1339913"/>
                <a:gd name="connsiteX2" fmla="*/ 986828 w 1036450"/>
                <a:gd name="connsiteY2" fmla="*/ 434567 h 1339913"/>
                <a:gd name="connsiteX3" fmla="*/ 878186 w 1036450"/>
                <a:gd name="connsiteY3" fmla="*/ 642796 h 1339913"/>
                <a:gd name="connsiteX4" fmla="*/ 679010 w 1036450"/>
                <a:gd name="connsiteY4" fmla="*/ 941561 h 1339913"/>
                <a:gd name="connsiteX5" fmla="*/ 344031 w 1036450"/>
                <a:gd name="connsiteY5" fmla="*/ 1176951 h 1339913"/>
                <a:gd name="connsiteX6" fmla="*/ 0 w 1036450"/>
                <a:gd name="connsiteY6" fmla="*/ 1339913 h 1339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6450" h="1339913">
                  <a:moveTo>
                    <a:pt x="1032095" y="0"/>
                  </a:moveTo>
                  <a:cubicBezTo>
                    <a:pt x="1035867" y="63374"/>
                    <a:pt x="1039640" y="126748"/>
                    <a:pt x="1032095" y="199176"/>
                  </a:cubicBezTo>
                  <a:cubicBezTo>
                    <a:pt x="1024550" y="271604"/>
                    <a:pt x="1012480" y="360630"/>
                    <a:pt x="986828" y="434567"/>
                  </a:cubicBezTo>
                  <a:cubicBezTo>
                    <a:pt x="961176" y="508504"/>
                    <a:pt x="929489" y="558297"/>
                    <a:pt x="878186" y="642796"/>
                  </a:cubicBezTo>
                  <a:cubicBezTo>
                    <a:pt x="826883" y="727295"/>
                    <a:pt x="768036" y="852535"/>
                    <a:pt x="679010" y="941561"/>
                  </a:cubicBezTo>
                  <a:cubicBezTo>
                    <a:pt x="589984" y="1030587"/>
                    <a:pt x="457199" y="1110559"/>
                    <a:pt x="344031" y="1176951"/>
                  </a:cubicBezTo>
                  <a:cubicBezTo>
                    <a:pt x="230863" y="1243343"/>
                    <a:pt x="115431" y="1291628"/>
                    <a:pt x="0" y="1339913"/>
                  </a:cubicBezTo>
                </a:path>
              </a:pathLst>
            </a:custGeom>
            <a:noFill/>
            <a:ln w="19050">
              <a:solidFill>
                <a:srgbClr val="537EFF"/>
              </a:solidFill>
              <a:prstDash val="dash"/>
              <a:miter lim="800000"/>
              <a:headEnd/>
              <a:tailEnd type="stealth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C925CC23-BAEE-EA5C-A2D4-B4DDE3816516}"/>
                </a:ext>
              </a:extLst>
            </p:cNvPr>
            <p:cNvSpPr/>
            <p:nvPr/>
          </p:nvSpPr>
          <p:spPr bwMode="auto">
            <a:xfrm>
              <a:off x="3691168" y="2377811"/>
              <a:ext cx="880832" cy="1047977"/>
            </a:xfrm>
            <a:prstGeom prst="rect">
              <a:avLst/>
            </a:prstGeom>
            <a:solidFill>
              <a:schemeClr val="bg1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44520C2-85B7-DD9C-DF33-DC950B8C06AF}"/>
                </a:ext>
              </a:extLst>
            </p:cNvPr>
            <p:cNvSpPr/>
            <p:nvPr/>
          </p:nvSpPr>
          <p:spPr bwMode="auto">
            <a:xfrm>
              <a:off x="6202749" y="4161504"/>
              <a:ext cx="188103" cy="1881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headEnd/>
              <a:tailEnd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18D5693F-BDC2-E7C1-F2DC-F248FFCBB220}"/>
                </a:ext>
              </a:extLst>
            </p:cNvPr>
            <p:cNvSpPr txBox="1"/>
            <p:nvPr/>
          </p:nvSpPr>
          <p:spPr>
            <a:xfrm>
              <a:off x="6157161" y="4105457"/>
              <a:ext cx="3016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80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51CD663-0953-3F42-B493-BE5B9059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</p:spPr>
        <p:txBody>
          <a:bodyPr/>
          <a:lstStyle/>
          <a:p>
            <a:r>
              <a:rPr lang="en-US"/>
              <a:t>Comparing FPYs from </a:t>
            </a:r>
            <a:r>
              <a:rPr lang="en-US" baseline="30000"/>
              <a:t>240</a:t>
            </a:r>
            <a:r>
              <a:rPr lang="en-US"/>
              <a:t>Pu(</a:t>
            </a:r>
            <a:r>
              <a:rPr lang="en-US" err="1"/>
              <a:t>γ,f</a:t>
            </a:r>
            <a:r>
              <a:rPr lang="en-US"/>
              <a:t>) and </a:t>
            </a:r>
            <a:r>
              <a:rPr lang="en-US" baseline="30000"/>
              <a:t>239</a:t>
            </a:r>
            <a:r>
              <a:rPr lang="en-US"/>
              <a:t>Pu(</a:t>
            </a:r>
            <a:r>
              <a:rPr lang="en-US" err="1"/>
              <a:t>n,f</a:t>
            </a:r>
            <a:r>
              <a:rPr lang="en-US"/>
              <a:t>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B14A647-F775-4840-AEBD-6F6CD088553A}"/>
              </a:ext>
            </a:extLst>
          </p:cNvPr>
          <p:cNvSpPr txBox="1">
            <a:spLocks/>
          </p:cNvSpPr>
          <p:nvPr/>
        </p:nvSpPr>
        <p:spPr>
          <a:xfrm>
            <a:off x="138224" y="1743277"/>
            <a:ext cx="4739535" cy="18014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31 unique FPYs present in both data sets</a:t>
            </a:r>
          </a:p>
          <a:p>
            <a:pPr defTabSz="914400"/>
            <a:r>
              <a:rPr lang="en-US" dirty="0"/>
              <a:t>Compare FPYs to probe similarity between reactions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0A7FC5-1556-4349-BE9F-AA6C0EEEF3A6}"/>
                  </a:ext>
                </a:extLst>
              </p:cNvPr>
              <p:cNvSpPr txBox="1"/>
              <p:nvPr/>
            </p:nvSpPr>
            <p:spPr>
              <a:xfrm>
                <a:off x="181678" y="4610357"/>
                <a:ext cx="5020553" cy="3595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𝐹𝑃𝑌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sPre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240</m:t>
                                </m:r>
                              </m:sup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𝑃𝑢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sPre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sPre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Pre>
                              <m:sPre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239</m:t>
                                </m:r>
                              </m:sup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𝑃𝑢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sPre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sPre>
                  </m:oMath>
                </a14:m>
                <a:r>
                  <a:rPr lang="en-US" sz="2000" dirty="0"/>
                  <a:t>)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0A7FC5-1556-4349-BE9F-AA6C0EEEF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678" y="4610357"/>
                <a:ext cx="5020553" cy="359522"/>
              </a:xfrm>
              <a:prstGeom prst="rect">
                <a:avLst/>
              </a:prstGeom>
              <a:blipFill>
                <a:blip r:embed="rId3"/>
                <a:stretch>
                  <a:fillRect l="-1768" t="-16667" r="-2778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8AB4F5E-51EB-BD2D-6D22-3964DA46DDF6}"/>
              </a:ext>
            </a:extLst>
          </p:cNvPr>
          <p:cNvSpPr txBox="1"/>
          <p:nvPr/>
        </p:nvSpPr>
        <p:spPr>
          <a:xfrm>
            <a:off x="5988531" y="1380052"/>
            <a:ext cx="21291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Mean = -0.14 %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RMS = 0.46 %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0CB58-F439-0024-D99C-55F806D715DF}"/>
              </a:ext>
            </a:extLst>
          </p:cNvPr>
          <p:cNvSpPr txBox="1"/>
          <p:nvPr/>
        </p:nvSpPr>
        <p:spPr>
          <a:xfrm>
            <a:off x="1031952" y="5045765"/>
            <a:ext cx="235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𝛘</a:t>
            </a:r>
            <a:r>
              <a:rPr lang="en-US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= 2.51</a:t>
            </a:r>
            <a:endParaRPr lang="en-US" sz="280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F6C0AF-1B47-465E-6BBF-BF685887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44" b="11944"/>
          <a:stretch/>
        </p:blipFill>
        <p:spPr>
          <a:xfrm>
            <a:off x="5202231" y="2362821"/>
            <a:ext cx="3890142" cy="383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30729-205F-F0F2-37E0-60C1A042F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44" b="11944"/>
          <a:stretch/>
        </p:blipFill>
        <p:spPr>
          <a:xfrm>
            <a:off x="5958114" y="1807578"/>
            <a:ext cx="2387431" cy="2351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17BA79-F222-2B44-9D37-646323FDA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06" y="1545337"/>
            <a:ext cx="4176948" cy="406644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AF84A229-C8CA-7247-B8B7-641BD281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</p:spPr>
        <p:txBody>
          <a:bodyPr/>
          <a:lstStyle/>
          <a:p>
            <a:r>
              <a:rPr lang="en-US" dirty="0"/>
              <a:t>Comparing </a:t>
            </a:r>
            <a:r>
              <a:rPr lang="en-US" baseline="30000" dirty="0"/>
              <a:t>240</a:t>
            </a:r>
            <a:r>
              <a:rPr lang="en-US" dirty="0"/>
              <a:t>Pu(</a:t>
            </a:r>
            <a:r>
              <a:rPr lang="en-US" dirty="0" err="1"/>
              <a:t>γ,f</a:t>
            </a:r>
            <a:r>
              <a:rPr lang="en-US" dirty="0"/>
              <a:t>) FPYs at </a:t>
            </a:r>
            <a:r>
              <a:rPr lang="en-US" dirty="0" err="1"/>
              <a:t>E</a:t>
            </a:r>
            <a:r>
              <a:rPr lang="en-US" baseline="-25000" dirty="0" err="1"/>
              <a:t>γ</a:t>
            </a:r>
            <a:r>
              <a:rPr lang="en-US" dirty="0"/>
              <a:t>=11.2 MeV to Other Compound Nuclei*</a:t>
            </a:r>
            <a:endParaRPr lang="en-US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F7C9A-EDD6-BB42-99A0-2EA62F7856AC}"/>
              </a:ext>
            </a:extLst>
          </p:cNvPr>
          <p:cNvSpPr txBox="1"/>
          <p:nvPr/>
        </p:nvSpPr>
        <p:spPr>
          <a:xfrm>
            <a:off x="2212657" y="5816794"/>
            <a:ext cx="497578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Pu(</a:t>
            </a:r>
            <a:r>
              <a:rPr lang="en-US" sz="24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n,f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en-US" sz="24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aseline="-25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=4.6 MeV is the best fit!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230F82-AB0D-AF4D-9A8B-6F3A79D8332A}"/>
              </a:ext>
            </a:extLst>
          </p:cNvPr>
          <p:cNvSpPr txBox="1"/>
          <p:nvPr/>
        </p:nvSpPr>
        <p:spPr>
          <a:xfrm>
            <a:off x="1922694" y="1935761"/>
            <a:ext cx="579925" cy="322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0B7E4B-A1B0-1E4A-A8BF-45B50F1D01A4}"/>
              </a:ext>
            </a:extLst>
          </p:cNvPr>
          <p:cNvSpPr txBox="1"/>
          <p:nvPr/>
        </p:nvSpPr>
        <p:spPr>
          <a:xfrm>
            <a:off x="2371920" y="1264014"/>
            <a:ext cx="465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*Gooden </a:t>
            </a:r>
            <a:r>
              <a:rPr lang="en-US" sz="1600" i="1" dirty="0"/>
              <a:t>et al. </a:t>
            </a:r>
            <a:r>
              <a:rPr lang="en-US" sz="1600" dirty="0" err="1"/>
              <a:t>Nucl</a:t>
            </a:r>
            <a:r>
              <a:rPr lang="en-US" sz="1600" dirty="0"/>
              <a:t>. Data Sheets 131, 319-356 (2016)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9760F6-9FD0-1844-873F-8B5980D5758C}"/>
              </a:ext>
            </a:extLst>
          </p:cNvPr>
          <p:cNvSpPr/>
          <p:nvPr/>
        </p:nvSpPr>
        <p:spPr bwMode="auto">
          <a:xfrm>
            <a:off x="1679713" y="4689131"/>
            <a:ext cx="275844" cy="27584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536FCA-78B6-E04B-96E0-0994353F2908}"/>
              </a:ext>
            </a:extLst>
          </p:cNvPr>
          <p:cNvCxnSpPr>
            <a:cxnSpLocks/>
          </p:cNvCxnSpPr>
          <p:nvPr/>
        </p:nvCxnSpPr>
        <p:spPr>
          <a:xfrm flipV="1">
            <a:off x="1748287" y="1834551"/>
            <a:ext cx="4410973" cy="2869721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19678E-48FF-9B4B-B37E-EB48E5923AA9}"/>
              </a:ext>
            </a:extLst>
          </p:cNvPr>
          <p:cNvCxnSpPr>
            <a:cxnSpLocks/>
          </p:cNvCxnSpPr>
          <p:nvPr/>
        </p:nvCxnSpPr>
        <p:spPr>
          <a:xfrm flipV="1">
            <a:off x="1847452" y="3893389"/>
            <a:ext cx="4284991" cy="1061647"/>
          </a:xfrm>
          <a:prstGeom prst="line">
            <a:avLst/>
          </a:prstGeom>
          <a:ln w="12700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64AEDB-06E1-C34A-8A25-2C7013918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545337"/>
            <a:ext cx="4176948" cy="4066446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3E1A0E3C-FC1F-1C4E-BD27-4F5C922DB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</p:spPr>
        <p:txBody>
          <a:bodyPr/>
          <a:lstStyle/>
          <a:p>
            <a:r>
              <a:rPr lang="en-US" dirty="0"/>
              <a:t>Comparing </a:t>
            </a:r>
            <a:r>
              <a:rPr lang="en-US" baseline="30000" dirty="0"/>
              <a:t>240</a:t>
            </a:r>
            <a:r>
              <a:rPr lang="en-US" dirty="0"/>
              <a:t>Pu(</a:t>
            </a:r>
            <a:r>
              <a:rPr lang="en-US" dirty="0" err="1"/>
              <a:t>γ,f</a:t>
            </a:r>
            <a:r>
              <a:rPr lang="en-US" dirty="0"/>
              <a:t>) FPYs at </a:t>
            </a:r>
            <a:r>
              <a:rPr lang="en-US" dirty="0" err="1"/>
              <a:t>E</a:t>
            </a:r>
            <a:r>
              <a:rPr lang="en-US" baseline="-25000" dirty="0" err="1"/>
              <a:t>γ</a:t>
            </a:r>
            <a:r>
              <a:rPr lang="en-US" dirty="0"/>
              <a:t>=11.2 MeV to Other Compound Nuclei*</a:t>
            </a:r>
            <a:endParaRPr lang="en-US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E6A778-6292-4741-A621-119EB929BF80}"/>
              </a:ext>
            </a:extLst>
          </p:cNvPr>
          <p:cNvSpPr txBox="1"/>
          <p:nvPr/>
        </p:nvSpPr>
        <p:spPr>
          <a:xfrm>
            <a:off x="2212657" y="5816794"/>
            <a:ext cx="4975786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aseline="30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Pu(</a:t>
            </a:r>
            <a:r>
              <a:rPr lang="en-US" sz="24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n,f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) at </a:t>
            </a:r>
            <a:r>
              <a:rPr lang="en-US" sz="24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baseline="-25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=4.6 MeV is the best fit!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B836DB-DBFD-B34D-96C7-30EFEC4BA766}"/>
              </a:ext>
            </a:extLst>
          </p:cNvPr>
          <p:cNvSpPr txBox="1"/>
          <p:nvPr/>
        </p:nvSpPr>
        <p:spPr>
          <a:xfrm>
            <a:off x="2872872" y="1722412"/>
            <a:ext cx="579925" cy="322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8687D3-B4F7-D845-9F4C-DB6938B96C26}"/>
              </a:ext>
            </a:extLst>
          </p:cNvPr>
          <p:cNvSpPr txBox="1"/>
          <p:nvPr/>
        </p:nvSpPr>
        <p:spPr>
          <a:xfrm>
            <a:off x="2371920" y="1264014"/>
            <a:ext cx="465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*Gooden </a:t>
            </a:r>
            <a:r>
              <a:rPr lang="en-US" sz="1600" i="1" dirty="0"/>
              <a:t>et al. </a:t>
            </a:r>
            <a:r>
              <a:rPr lang="en-US" sz="1600" dirty="0" err="1"/>
              <a:t>Nucl</a:t>
            </a:r>
            <a:r>
              <a:rPr lang="en-US" sz="1600" dirty="0"/>
              <a:t>. Data Sheets 131, 319-356 (2016)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2008D4-52BB-364F-A2DF-8D356029E3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43" y="1545337"/>
            <a:ext cx="4158667" cy="4048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1974BA-934B-6647-85DB-FB43800D38C9}"/>
              </a:ext>
            </a:extLst>
          </p:cNvPr>
          <p:cNvSpPr txBox="1"/>
          <p:nvPr/>
        </p:nvSpPr>
        <p:spPr>
          <a:xfrm>
            <a:off x="7770561" y="2097239"/>
            <a:ext cx="579925" cy="322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FD7474-CA1E-7A4A-9661-82D18CD15E69}"/>
              </a:ext>
            </a:extLst>
          </p:cNvPr>
          <p:cNvSpPr txBox="1"/>
          <p:nvPr/>
        </p:nvSpPr>
        <p:spPr>
          <a:xfrm>
            <a:off x="7770561" y="1602616"/>
            <a:ext cx="493234" cy="322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rgbClr val="1B2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235</a:t>
            </a:r>
            <a:r>
              <a:rPr lang="en-US" sz="2000" b="1" dirty="0">
                <a:solidFill>
                  <a:srgbClr val="1B2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BA4BAF-CA2B-F040-928B-F1FEDC39EF39}"/>
              </a:ext>
            </a:extLst>
          </p:cNvPr>
          <p:cNvSpPr txBox="1"/>
          <p:nvPr/>
        </p:nvSpPr>
        <p:spPr>
          <a:xfrm>
            <a:off x="7770561" y="1849927"/>
            <a:ext cx="493234" cy="322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54984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41524"/>
            <a:ext cx="8343901" cy="4906889"/>
          </a:xfrm>
        </p:spPr>
        <p:txBody>
          <a:bodyPr/>
          <a:lstStyle/>
          <a:p>
            <a:r>
              <a:rPr lang="en-US" dirty="0"/>
              <a:t>First FPY measurement on </a:t>
            </a:r>
            <a:r>
              <a:rPr lang="en-US" baseline="30000" dirty="0"/>
              <a:t>240</a:t>
            </a:r>
            <a:r>
              <a:rPr lang="en-US" dirty="0"/>
              <a:t>Pu completed at </a:t>
            </a:r>
            <a:r>
              <a:rPr lang="en-US" dirty="0" err="1"/>
              <a:t>E</a:t>
            </a:r>
            <a:r>
              <a:rPr lang="en-US" baseline="-25000" dirty="0" err="1"/>
              <a:t>γ</a:t>
            </a:r>
            <a:r>
              <a:rPr lang="en-US" dirty="0"/>
              <a:t>=8, 11.2 MeV</a:t>
            </a:r>
          </a:p>
          <a:p>
            <a:pPr marL="342900" indent="-342900"/>
            <a:r>
              <a:rPr lang="en-US" dirty="0"/>
              <a:t>Preliminary results consistent with Bohr hypothesis</a:t>
            </a:r>
          </a:p>
          <a:p>
            <a:pPr marL="685800" lvl="1" indent="-342900"/>
            <a:r>
              <a:rPr lang="en-US" dirty="0"/>
              <a:t>Validate </a:t>
            </a:r>
            <a:r>
              <a:rPr lang="en-US" baseline="30000" dirty="0"/>
              <a:t>A</a:t>
            </a:r>
            <a:r>
              <a:rPr lang="en-US" dirty="0"/>
              <a:t>X(</a:t>
            </a:r>
            <a:r>
              <a:rPr lang="en-US" dirty="0" err="1"/>
              <a:t>γ,f</a:t>
            </a:r>
            <a:r>
              <a:rPr lang="en-US" dirty="0"/>
              <a:t>) as surrogate for </a:t>
            </a:r>
            <a:r>
              <a:rPr lang="en-US" baseline="30000" dirty="0"/>
              <a:t>A-1</a:t>
            </a:r>
            <a:r>
              <a:rPr lang="en-US" dirty="0"/>
              <a:t>X(</a:t>
            </a:r>
            <a:r>
              <a:rPr lang="en-US" dirty="0" err="1"/>
              <a:t>n,f</a:t>
            </a:r>
            <a:r>
              <a:rPr lang="en-US" dirty="0"/>
              <a:t>)</a:t>
            </a:r>
          </a:p>
          <a:p>
            <a:pPr marL="342900" indent="-342900"/>
            <a:r>
              <a:rPr lang="en-US" dirty="0"/>
              <a:t>Future </a:t>
            </a:r>
            <a:r>
              <a:rPr lang="en-US" baseline="30000" dirty="0"/>
              <a:t>240</a:t>
            </a:r>
            <a:r>
              <a:rPr lang="en-US" dirty="0"/>
              <a:t>Pu(</a:t>
            </a:r>
            <a:r>
              <a:rPr lang="en-US" dirty="0" err="1"/>
              <a:t>γ,f</a:t>
            </a:r>
            <a:r>
              <a:rPr lang="en-US" dirty="0"/>
              <a:t>) FPY measurements at additional </a:t>
            </a:r>
            <a:r>
              <a:rPr lang="en-US" dirty="0" err="1"/>
              <a:t>E</a:t>
            </a:r>
            <a:r>
              <a:rPr lang="en-US" baseline="-25000" dirty="0" err="1"/>
              <a:t>γ</a:t>
            </a:r>
            <a:r>
              <a:rPr lang="en-US" dirty="0"/>
              <a:t> could further test if energy evolution of yields is consistent with Bohr hypothesis</a:t>
            </a:r>
          </a:p>
          <a:p>
            <a:pPr marL="342900" indent="-342900"/>
            <a:r>
              <a:rPr lang="en-US" dirty="0"/>
              <a:t>Validate the Bohr hypothesis on other fission systems (</a:t>
            </a:r>
            <a:r>
              <a:rPr lang="en-US" baseline="30000" dirty="0"/>
              <a:t>236</a:t>
            </a:r>
            <a:r>
              <a:rPr lang="en-US" dirty="0"/>
              <a:t>U)</a:t>
            </a:r>
          </a:p>
          <a:p>
            <a:pPr marL="342900" indent="-342900"/>
            <a:r>
              <a:rPr lang="en-US" dirty="0"/>
              <a:t>Test with alternative fission fragment detection systems (FGIC)</a:t>
            </a:r>
          </a:p>
          <a:p>
            <a:pPr marL="685800" lvl="1" indent="-34290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01607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FC49A5A0-FD4C-3145-9ACA-536426B8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509"/>
            <a:ext cx="8229600" cy="1008771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371CB510-44E7-0247-AAC2-F8EC7412F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407" y="5090636"/>
            <a:ext cx="2379133" cy="14157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 Finch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Howell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Krishichayan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Tornow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4652909B-D1FD-9E49-BFAB-B8E93AA14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1" y="5029080"/>
            <a:ext cx="1321196" cy="175432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Hagmann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Malone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Schunck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Tonchev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8142B882-5CAE-C640-A0AA-816742090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6520" y="5090636"/>
            <a:ext cx="1390124" cy="141577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Bredeweg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Chadwick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Fowler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Gooden</a:t>
            </a:r>
          </a:p>
          <a:p>
            <a:pPr eaLnBrk="0" hangingPunct="0">
              <a:defRPr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59E81-C909-4B41-AA3D-6E3F5E0F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54" y="4599752"/>
            <a:ext cx="1839926" cy="3861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A13ED9-00B3-7F42-BB55-34E2F735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213" b="32430"/>
          <a:stretch/>
        </p:blipFill>
        <p:spPr>
          <a:xfrm>
            <a:off x="4091089" y="4380596"/>
            <a:ext cx="1526221" cy="71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EDD3B7-0420-3642-818E-12989634DA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694" y="4659945"/>
            <a:ext cx="1001607" cy="4306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A12A94-1861-7A4D-A72E-E8E8019D2DA2}"/>
              </a:ext>
            </a:extLst>
          </p:cNvPr>
          <p:cNvSpPr txBox="1"/>
          <p:nvPr/>
        </p:nvSpPr>
        <p:spPr>
          <a:xfrm>
            <a:off x="5772150" y="5724525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13" name="Text Box 11">
            <a:extLst>
              <a:ext uri="{FF2B5EF4-FFF2-40B4-BE49-F238E27FC236}">
                <a16:creationId xmlns:a16="http://schemas.microsoft.com/office/drawing/2014/main" id="{107F3B62-18C1-B84B-A910-C87C2EA9D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4753" y="5029080"/>
            <a:ext cx="1449820" cy="120032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Henderson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Ramirez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Stoyer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 Vogt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6EDF8B7C-18E4-9042-B0C5-79FCBED4E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620" y="5090636"/>
            <a:ext cx="1252331" cy="113877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Arial" charset="0"/>
              </a:defRPr>
            </a:lvl1pPr>
            <a:lvl2pPr marL="742950" indent="-28575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fontAlgn="base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charset="0"/>
              <a:defRPr sz="2400">
                <a:solidFill>
                  <a:srgbClr val="FFFFFF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0" hangingPunct="0">
              <a:defRPr/>
            </a:pPr>
            <a:r>
              <a:rPr lang="en-US" sz="18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 Kawano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Vieira</a:t>
            </a:r>
          </a:p>
          <a:p>
            <a:pPr eaLnBrk="0" hangingPunct="0">
              <a:defRPr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Wilhelmy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defRPr/>
            </a:pPr>
            <a:r>
              <a:rPr lang="en-US" sz="1400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CD94AE-13C5-294B-BCCB-A1B67ACCD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15" b="40164"/>
          <a:stretch/>
        </p:blipFill>
        <p:spPr>
          <a:xfrm>
            <a:off x="0" y="1340687"/>
            <a:ext cx="9144000" cy="30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3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FPY Isotope Dependence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78231" y="1436688"/>
            <a:ext cx="4419850" cy="4881532"/>
          </a:xfrm>
        </p:spPr>
        <p:txBody>
          <a:bodyPr>
            <a:normAutofit/>
          </a:bodyPr>
          <a:lstStyle/>
          <a:p>
            <a:r>
              <a:rPr lang="en-US" dirty="0"/>
              <a:t>Shape of the FPY mass distribution strongly depends on isotope undergoing fission</a:t>
            </a:r>
          </a:p>
          <a:p>
            <a:r>
              <a:rPr lang="en-US" dirty="0"/>
              <a:t>Light mass peak shifts to the right with increasing mass of the compound nucleus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35800" y="5520091"/>
            <a:ext cx="4563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Data from T.R. England and B.F. Rider, </a:t>
            </a:r>
            <a:r>
              <a:rPr lang="mr-IN" sz="1400">
                <a:latin typeface="Calibri" charset="0"/>
                <a:ea typeface="Calibri" charset="0"/>
                <a:cs typeface="Calibri" charset="0"/>
              </a:rPr>
              <a:t>LA-UR-94-3106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 (1994)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AC0AE6-81E8-E446-B63E-40A530AD3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52"/>
          <a:stretch/>
        </p:blipFill>
        <p:spPr>
          <a:xfrm>
            <a:off x="4548387" y="1392084"/>
            <a:ext cx="4543115" cy="40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9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D66277-8B94-B347-9DD8-610AA385C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47"/>
          <a:stretch/>
        </p:blipFill>
        <p:spPr>
          <a:xfrm>
            <a:off x="36265" y="1397233"/>
            <a:ext cx="5036600" cy="44831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FPY Energy Dependence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9531" y="5747237"/>
            <a:ext cx="3136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M.E. Gooden </a:t>
            </a:r>
            <a:r>
              <a:rPr lang="en-US" sz="1400" i="1" dirty="0">
                <a:latin typeface="Calibri" charset="0"/>
                <a:ea typeface="Calibri" charset="0"/>
                <a:cs typeface="Calibri" charset="0"/>
              </a:rPr>
              <a:t>et al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.</a:t>
            </a:r>
            <a:r>
              <a:rPr lang="nl-NL" sz="1400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>
                <a:latin typeface="Calibri" charset="0"/>
                <a:ea typeface="Calibri" charset="0"/>
                <a:cs typeface="Calibri" charset="0"/>
              </a:rPr>
              <a:t>In Preparation (2023)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2866" y="1397233"/>
            <a:ext cx="3877405" cy="1289950"/>
          </a:xfrm>
        </p:spPr>
        <p:txBody>
          <a:bodyPr>
            <a:normAutofit/>
          </a:bodyPr>
          <a:lstStyle/>
          <a:p>
            <a:r>
              <a:rPr lang="en-US" sz="1800" dirty="0"/>
              <a:t>Positive trend from 0-4 MeV observed in some high-yield fission products</a:t>
            </a:r>
          </a:p>
          <a:p>
            <a:r>
              <a:rPr lang="en-US" sz="1800" dirty="0"/>
              <a:t>Needs theoretical explanation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2706" y="5964237"/>
            <a:ext cx="4563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charset="0"/>
                <a:ea typeface="Calibri" charset="0"/>
                <a:cs typeface="Calibri" charset="0"/>
              </a:rPr>
              <a:t>Data from T.R. England and B.F. Rider, </a:t>
            </a:r>
            <a:r>
              <a:rPr lang="mr-IN" sz="1400">
                <a:latin typeface="Calibri" charset="0"/>
                <a:ea typeface="Calibri" charset="0"/>
                <a:cs typeface="Calibri" charset="0"/>
              </a:rPr>
              <a:t>LA-UR-94-3106</a:t>
            </a:r>
            <a:r>
              <a:rPr lang="en-US" sz="1400">
                <a:latin typeface="Calibri" charset="0"/>
                <a:ea typeface="Calibri" charset="0"/>
                <a:cs typeface="Calibri" charset="0"/>
              </a:rPr>
              <a:t> (1994)</a:t>
            </a:r>
          </a:p>
        </p:txBody>
      </p:sp>
      <p:sp>
        <p:nvSpPr>
          <p:cNvPr id="18" name="Down Arrow 17"/>
          <p:cNvSpPr/>
          <p:nvPr/>
        </p:nvSpPr>
        <p:spPr bwMode="auto">
          <a:xfrm>
            <a:off x="1921695" y="2924772"/>
            <a:ext cx="216384" cy="5165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" name="Down Arrow 18"/>
          <p:cNvSpPr/>
          <p:nvPr/>
        </p:nvSpPr>
        <p:spPr bwMode="auto">
          <a:xfrm>
            <a:off x="3460993" y="2924772"/>
            <a:ext cx="216384" cy="5165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" name="Down Arrow 19"/>
          <p:cNvSpPr/>
          <p:nvPr/>
        </p:nvSpPr>
        <p:spPr bwMode="auto">
          <a:xfrm rot="10800000">
            <a:off x="2679482" y="3782858"/>
            <a:ext cx="216384" cy="51653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2E8D9-1FD4-46E7-8E5C-D6F8D9D1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421" t="63122"/>
          <a:stretch/>
        </p:blipFill>
        <p:spPr>
          <a:xfrm>
            <a:off x="5065852" y="3149981"/>
            <a:ext cx="4041883" cy="229881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C27AD-F228-0BA9-C247-7B184E8DF160}"/>
              </a:ext>
            </a:extLst>
          </p:cNvPr>
          <p:cNvSpPr/>
          <p:nvPr/>
        </p:nvSpPr>
        <p:spPr bwMode="auto">
          <a:xfrm>
            <a:off x="3856171" y="3023510"/>
            <a:ext cx="173255" cy="173255"/>
          </a:xfrm>
          <a:prstGeom prst="ellipse">
            <a:avLst/>
          </a:prstGeom>
          <a:noFill/>
          <a:ln w="28575">
            <a:solidFill>
              <a:srgbClr val="FF0000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C0C8366-DCEC-65CA-52F5-FB973793BEA1}"/>
              </a:ext>
            </a:extLst>
          </p:cNvPr>
          <p:cNvCxnSpPr>
            <a:cxnSpLocks/>
            <a:stCxn id="6" idx="5"/>
          </p:cNvCxnSpPr>
          <p:nvPr/>
        </p:nvCxnSpPr>
        <p:spPr>
          <a:xfrm>
            <a:off x="4004053" y="3171392"/>
            <a:ext cx="1535029" cy="48817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DA863AB5-C127-D157-16EB-9BB5FA376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96" t="4665" r="4293" b="74718"/>
          <a:stretch/>
        </p:blipFill>
        <p:spPr>
          <a:xfrm>
            <a:off x="7277909" y="3155369"/>
            <a:ext cx="951055" cy="5718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8748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16D78-22EF-6E83-FAB0-A22BC263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FPY Data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0F3E6-9C67-F1E4-CBFF-7F1AF6BDF476}"/>
              </a:ext>
            </a:extLst>
          </p:cNvPr>
          <p:cNvSpPr txBox="1">
            <a:spLocks/>
          </p:cNvSpPr>
          <p:nvPr/>
        </p:nvSpPr>
        <p:spPr>
          <a:xfrm>
            <a:off x="465826" y="1436688"/>
            <a:ext cx="6243318" cy="4881532"/>
          </a:xfrm>
          <a:prstGeom prst="rect">
            <a:avLst/>
          </a:prstGeom>
        </p:spPr>
        <p:txBody>
          <a:bodyPr/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dirty="0"/>
              <a:t>Nuclear Energy</a:t>
            </a:r>
          </a:p>
          <a:p>
            <a:pPr lvl="1" defTabSz="914400"/>
            <a:r>
              <a:rPr lang="en-US" dirty="0"/>
              <a:t>Independent yields needed for decay heat calculation</a:t>
            </a:r>
          </a:p>
          <a:p>
            <a:pPr defTabSz="914400"/>
            <a:r>
              <a:rPr lang="en-US" dirty="0"/>
              <a:t>Nuclear Forensics</a:t>
            </a:r>
          </a:p>
          <a:p>
            <a:pPr lvl="1" defTabSz="914400"/>
            <a:r>
              <a:rPr lang="en-US" dirty="0"/>
              <a:t>Cumulative yields provide diagnostic on the type of </a:t>
            </a:r>
            <a:r>
              <a:rPr lang="en-US" dirty="0" err="1"/>
              <a:t>fissioning</a:t>
            </a:r>
            <a:r>
              <a:rPr lang="en-US" dirty="0"/>
              <a:t> material and neutron spectra</a:t>
            </a:r>
          </a:p>
          <a:p>
            <a:pPr defTabSz="914400"/>
            <a:r>
              <a:rPr lang="en-US" dirty="0"/>
              <a:t>Antineutrino Anomaly</a:t>
            </a:r>
          </a:p>
          <a:p>
            <a:pPr lvl="1" defTabSz="914400"/>
            <a:r>
              <a:rPr lang="en-US" dirty="0"/>
              <a:t>Independent yields from reactor fuel needed to accurately model the antineutrino spectrum</a:t>
            </a:r>
          </a:p>
          <a:p>
            <a:pPr defTabSz="914400"/>
            <a:r>
              <a:rPr lang="en-US" dirty="0"/>
              <a:t>r-process nucleosynthesis</a:t>
            </a:r>
          </a:p>
          <a:p>
            <a:pPr lvl="1" defTabSz="914400"/>
            <a:r>
              <a:rPr lang="en-US" dirty="0"/>
              <a:t>New FPYs lead to improved predictions of r-process elemental abundance in the universe</a:t>
            </a:r>
          </a:p>
        </p:txBody>
      </p:sp>
      <p:pic>
        <p:nvPicPr>
          <p:cNvPr id="4" name="Picture 2" descr="Screen Shot 2016-04-01 at 11.27.46 AM.png">
            <a:extLst>
              <a:ext uri="{FF2B5EF4-FFF2-40B4-BE49-F238E27FC236}">
                <a16:creationId xmlns:a16="http://schemas.microsoft.com/office/drawing/2014/main" id="{04B4576A-A7C3-170A-67A6-8AF1D5201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50" y="1323117"/>
            <a:ext cx="1572773" cy="11810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5329B5-0319-C5F9-F4EE-921E32E0C433}"/>
              </a:ext>
            </a:extLst>
          </p:cNvPr>
          <p:cNvGrpSpPr/>
          <p:nvPr/>
        </p:nvGrpSpPr>
        <p:grpSpPr>
          <a:xfrm>
            <a:off x="7401352" y="2576653"/>
            <a:ext cx="1572772" cy="1209398"/>
            <a:chOff x="7314967" y="3260226"/>
            <a:chExt cx="1659157" cy="12758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1E52B7-0CCD-7187-1740-D54A25166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14967" y="3260226"/>
              <a:ext cx="1659157" cy="1275824"/>
            </a:xfrm>
            <a:prstGeom prst="rect">
              <a:avLst/>
            </a:prstGeom>
            <a:ln w="6350">
              <a:solidFill>
                <a:schemeClr val="dk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194271-2C3A-DEB4-AC1B-6D622C79B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0649" y="3863164"/>
              <a:ext cx="655880" cy="466082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A7B467A-EB66-61D8-BBAB-6EB844868CE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52" y="3858540"/>
            <a:ext cx="1572772" cy="1229306"/>
          </a:xfrm>
          <a:prstGeom prst="rect">
            <a:avLst/>
          </a:prstGeom>
          <a:ln w="6350">
            <a:solidFill>
              <a:srgbClr val="00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FDAF1-B74D-6E26-DFD1-46D79337B3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050" y="5160335"/>
            <a:ext cx="1572771" cy="1223931"/>
          </a:xfrm>
          <a:prstGeom prst="rect">
            <a:avLst/>
          </a:prstGeom>
          <a:ln w="635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1936502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9A09-56B0-2331-05BA-C43F571C2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Fission Process – The Bohr Hypothesis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CB887-00F6-C1C2-AD34-814FE3B37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813" y="1603256"/>
            <a:ext cx="5152912" cy="3334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BD18BD-AF2F-CB33-9A63-DCEE6D167635}"/>
              </a:ext>
            </a:extLst>
          </p:cNvPr>
          <p:cNvSpPr txBox="1"/>
          <p:nvPr/>
        </p:nvSpPr>
        <p:spPr>
          <a:xfrm>
            <a:off x="1838728" y="2799793"/>
            <a:ext cx="61106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239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E3CAE-6092-398B-4A75-C5CC974E9655}"/>
              </a:ext>
            </a:extLst>
          </p:cNvPr>
          <p:cNvSpPr txBox="1"/>
          <p:nvPr/>
        </p:nvSpPr>
        <p:spPr>
          <a:xfrm>
            <a:off x="2806106" y="1727525"/>
            <a:ext cx="785329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240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</a:t>
            </a: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61AD7-A318-DD5B-23EE-B7FF8D716153}"/>
              </a:ext>
            </a:extLst>
          </p:cNvPr>
          <p:cNvSpPr txBox="1"/>
          <p:nvPr/>
        </p:nvSpPr>
        <p:spPr>
          <a:xfrm>
            <a:off x="6114641" y="3805177"/>
            <a:ext cx="421973" cy="38749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C393A87-0CFA-9AAC-C1A8-E275DAF72867}"/>
              </a:ext>
            </a:extLst>
          </p:cNvPr>
          <p:cNvSpPr/>
          <p:nvPr/>
        </p:nvSpPr>
        <p:spPr bwMode="auto">
          <a:xfrm>
            <a:off x="5650172" y="3828028"/>
            <a:ext cx="676604" cy="1109440"/>
          </a:xfrm>
          <a:custGeom>
            <a:avLst/>
            <a:gdLst>
              <a:gd name="connsiteX0" fmla="*/ 760491 w 771010"/>
              <a:gd name="connsiteY0" fmla="*/ 0 h 1321806"/>
              <a:gd name="connsiteX1" fmla="*/ 769545 w 771010"/>
              <a:gd name="connsiteY1" fmla="*/ 253497 h 1321806"/>
              <a:gd name="connsiteX2" fmla="*/ 733331 w 771010"/>
              <a:gd name="connsiteY2" fmla="*/ 525101 h 1321806"/>
              <a:gd name="connsiteX3" fmla="*/ 633743 w 771010"/>
              <a:gd name="connsiteY3" fmla="*/ 841972 h 1321806"/>
              <a:gd name="connsiteX4" fmla="*/ 443620 w 771010"/>
              <a:gd name="connsiteY4" fmla="*/ 1050202 h 1321806"/>
              <a:gd name="connsiteX5" fmla="*/ 172016 w 771010"/>
              <a:gd name="connsiteY5" fmla="*/ 1258432 h 1321806"/>
              <a:gd name="connsiteX6" fmla="*/ 0 w 771010"/>
              <a:gd name="connsiteY6" fmla="*/ 1321806 h 1321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010" h="1321806">
                <a:moveTo>
                  <a:pt x="760491" y="0"/>
                </a:moveTo>
                <a:cubicBezTo>
                  <a:pt x="767281" y="82990"/>
                  <a:pt x="774072" y="165980"/>
                  <a:pt x="769545" y="253497"/>
                </a:cubicBezTo>
                <a:cubicBezTo>
                  <a:pt x="765018" y="341014"/>
                  <a:pt x="755965" y="427022"/>
                  <a:pt x="733331" y="525101"/>
                </a:cubicBezTo>
                <a:cubicBezTo>
                  <a:pt x="710697" y="623180"/>
                  <a:pt x="682028" y="754455"/>
                  <a:pt x="633743" y="841972"/>
                </a:cubicBezTo>
                <a:cubicBezTo>
                  <a:pt x="585458" y="929489"/>
                  <a:pt x="520574" y="980792"/>
                  <a:pt x="443620" y="1050202"/>
                </a:cubicBezTo>
                <a:cubicBezTo>
                  <a:pt x="366666" y="1119612"/>
                  <a:pt x="245953" y="1213165"/>
                  <a:pt x="172016" y="1258432"/>
                </a:cubicBezTo>
                <a:cubicBezTo>
                  <a:pt x="98079" y="1303699"/>
                  <a:pt x="49039" y="1312752"/>
                  <a:pt x="0" y="1321806"/>
                </a:cubicBezTo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F691F1-B8E6-98CF-BC74-A3DD9B000B10}"/>
              </a:ext>
            </a:extLst>
          </p:cNvPr>
          <p:cNvSpPr txBox="1"/>
          <p:nvPr/>
        </p:nvSpPr>
        <p:spPr>
          <a:xfrm>
            <a:off x="6854868" y="3024444"/>
            <a:ext cx="233636" cy="2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5794C-B2CD-3479-16B8-FAE383F82095}"/>
              </a:ext>
            </a:extLst>
          </p:cNvPr>
          <p:cNvSpPr txBox="1"/>
          <p:nvPr/>
        </p:nvSpPr>
        <p:spPr>
          <a:xfrm>
            <a:off x="6694901" y="4079030"/>
            <a:ext cx="233636" cy="2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75AA02-5797-C1D1-A64F-B69CFEF0EC79}"/>
              </a:ext>
            </a:extLst>
          </p:cNvPr>
          <p:cNvSpPr txBox="1"/>
          <p:nvPr/>
        </p:nvSpPr>
        <p:spPr>
          <a:xfrm>
            <a:off x="5237145" y="3749211"/>
            <a:ext cx="243782" cy="298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Symbol" pitchFamily="2" charset="2"/>
              </a:rPr>
              <a:t>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CEB0AA-AA2F-8283-5784-463C703567BD}"/>
              </a:ext>
            </a:extLst>
          </p:cNvPr>
          <p:cNvSpPr txBox="1"/>
          <p:nvPr/>
        </p:nvSpPr>
        <p:spPr>
          <a:xfrm>
            <a:off x="6924968" y="3740476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2EEA07-B26B-9DC2-3199-72D3D11105FC}"/>
              </a:ext>
            </a:extLst>
          </p:cNvPr>
          <p:cNvSpPr txBox="1"/>
          <p:nvPr/>
        </p:nvSpPr>
        <p:spPr>
          <a:xfrm>
            <a:off x="5377191" y="3408931"/>
            <a:ext cx="248129" cy="2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47163F-F28E-3A23-8A51-46F4F418C0FC}"/>
              </a:ext>
            </a:extLst>
          </p:cNvPr>
          <p:cNvSpPr txBox="1"/>
          <p:nvPr/>
        </p:nvSpPr>
        <p:spPr>
          <a:xfrm>
            <a:off x="5680547" y="4020389"/>
            <a:ext cx="248129" cy="271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289D2C-D302-4C55-74A0-352AD46279E9}"/>
              </a:ext>
            </a:extLst>
          </p:cNvPr>
          <p:cNvSpPr txBox="1"/>
          <p:nvPr/>
        </p:nvSpPr>
        <p:spPr>
          <a:xfrm>
            <a:off x="2774755" y="3440789"/>
            <a:ext cx="647294" cy="173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</a:t>
            </a:r>
            <a:r>
              <a:rPr kumimoji="0" lang="en-US" sz="105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1/2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= 1.8 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38F9AE-486D-F414-1D36-095C6AEA5960}"/>
              </a:ext>
            </a:extLst>
          </p:cNvPr>
          <p:cNvSpPr txBox="1"/>
          <p:nvPr/>
        </p:nvSpPr>
        <p:spPr>
          <a:xfrm>
            <a:off x="4161814" y="4368504"/>
            <a:ext cx="618620" cy="1732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</a:t>
            </a:r>
            <a:r>
              <a:rPr kumimoji="0" lang="en-US" sz="105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1/2 </a:t>
            </a:r>
            <a:r>
              <a: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= 56 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E458D3-43A1-7D4B-542F-D51561CE865B}"/>
              </a:ext>
            </a:extLst>
          </p:cNvPr>
          <p:cNvSpPr txBox="1"/>
          <p:nvPr/>
        </p:nvSpPr>
        <p:spPr>
          <a:xfrm>
            <a:off x="4449405" y="1572071"/>
            <a:ext cx="882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-21</a:t>
            </a:r>
            <a:r>
              <a:rPr lang="en-US" sz="1600" dirty="0"/>
              <a:t> 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7CF273-EEE5-7CA5-E9DB-37BE337035C6}"/>
              </a:ext>
            </a:extLst>
          </p:cNvPr>
          <p:cNvSpPr txBox="1"/>
          <p:nvPr/>
        </p:nvSpPr>
        <p:spPr>
          <a:xfrm>
            <a:off x="2098868" y="1921722"/>
            <a:ext cx="734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-22</a:t>
            </a:r>
            <a:r>
              <a:rPr lang="en-US" sz="1600" dirty="0"/>
              <a:t> 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A5DFAA-2EB2-2700-2F18-D5A720799FDD}"/>
              </a:ext>
            </a:extLst>
          </p:cNvPr>
          <p:cNvSpPr txBox="1"/>
          <p:nvPr/>
        </p:nvSpPr>
        <p:spPr>
          <a:xfrm>
            <a:off x="6040570" y="1801231"/>
            <a:ext cx="734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-20</a:t>
            </a:r>
            <a:r>
              <a:rPr lang="en-US" sz="1600" dirty="0"/>
              <a:t> 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0FB7D5B-6506-7A3C-EF64-14CD4266C3DB}"/>
              </a:ext>
            </a:extLst>
          </p:cNvPr>
          <p:cNvSpPr txBox="1"/>
          <p:nvPr/>
        </p:nvSpPr>
        <p:spPr>
          <a:xfrm>
            <a:off x="6322943" y="2866769"/>
            <a:ext cx="1162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</a:t>
            </a:r>
            <a:r>
              <a:rPr lang="en-US" sz="1600" baseline="30000" dirty="0"/>
              <a:t>-18</a:t>
            </a:r>
            <a:r>
              <a:rPr lang="en-US" sz="1600" dirty="0"/>
              <a:t>-10</a:t>
            </a:r>
            <a:r>
              <a:rPr lang="en-US" sz="1600" baseline="30000" dirty="0"/>
              <a:t>-10</a:t>
            </a:r>
            <a:r>
              <a:rPr lang="en-US" sz="1600" dirty="0"/>
              <a:t> 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DFC626-061E-B7E6-DFE4-9DCE3A784E5B}"/>
              </a:ext>
            </a:extLst>
          </p:cNvPr>
          <p:cNvSpPr txBox="1"/>
          <p:nvPr/>
        </p:nvSpPr>
        <p:spPr>
          <a:xfrm>
            <a:off x="6551636" y="4578746"/>
            <a:ext cx="795341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dirty="0"/>
              <a:t>&gt;10</a:t>
            </a:r>
            <a:r>
              <a:rPr lang="en-US" sz="1600" baseline="30000" dirty="0"/>
              <a:t>-3</a:t>
            </a:r>
            <a:r>
              <a:rPr lang="en-US" sz="1600" dirty="0"/>
              <a:t> 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3D187CD-3732-7E62-C33D-768D0B10D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5" t="41917" r="4167" b="42371"/>
          <a:stretch/>
        </p:blipFill>
        <p:spPr>
          <a:xfrm>
            <a:off x="1382048" y="5059112"/>
            <a:ext cx="5832845" cy="1138837"/>
          </a:xfrm>
          <a:prstGeom prst="rect">
            <a:avLst/>
          </a:prstGeom>
          <a:effectLst/>
        </p:spPr>
      </p:pic>
      <p:sp>
        <p:nvSpPr>
          <p:cNvPr id="31" name="Freeform 30">
            <a:extLst>
              <a:ext uri="{FF2B5EF4-FFF2-40B4-BE49-F238E27FC236}">
                <a16:creationId xmlns:a16="http://schemas.microsoft.com/office/drawing/2014/main" id="{35930097-627B-3705-D4C4-B9F2A9EBF3E7}"/>
              </a:ext>
            </a:extLst>
          </p:cNvPr>
          <p:cNvSpPr/>
          <p:nvPr/>
        </p:nvSpPr>
        <p:spPr bwMode="auto">
          <a:xfrm>
            <a:off x="5307048" y="3814518"/>
            <a:ext cx="1015895" cy="1518667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31750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C12D12E2-CB7F-2164-6604-70CD2573FAAE}"/>
              </a:ext>
            </a:extLst>
          </p:cNvPr>
          <p:cNvSpPr/>
          <p:nvPr/>
        </p:nvSpPr>
        <p:spPr bwMode="auto">
          <a:xfrm>
            <a:off x="6163891" y="3800056"/>
            <a:ext cx="162561" cy="1534463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47625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9B9099D2-866C-3702-181E-09B5A4F9FD5C}"/>
              </a:ext>
            </a:extLst>
          </p:cNvPr>
          <p:cNvSpPr/>
          <p:nvPr/>
        </p:nvSpPr>
        <p:spPr bwMode="auto">
          <a:xfrm flipH="1">
            <a:off x="6326449" y="3831775"/>
            <a:ext cx="700895" cy="1515180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38100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2B04BDCE-6F11-B068-E59C-D20773D759BB}"/>
              </a:ext>
            </a:extLst>
          </p:cNvPr>
          <p:cNvSpPr/>
          <p:nvPr/>
        </p:nvSpPr>
        <p:spPr bwMode="auto">
          <a:xfrm>
            <a:off x="4460793" y="3808208"/>
            <a:ext cx="1862150" cy="1515916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22225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A7F55C8-4E9B-C4B2-3DE8-594A0FE4A7A6}"/>
              </a:ext>
            </a:extLst>
          </p:cNvPr>
          <p:cNvSpPr txBox="1"/>
          <p:nvPr/>
        </p:nvSpPr>
        <p:spPr>
          <a:xfrm>
            <a:off x="2005032" y="5610912"/>
            <a:ext cx="447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b</a:t>
            </a:r>
            <a:r>
              <a:rPr lang="en-US" sz="1400" i="1" baseline="30000" dirty="0">
                <a:latin typeface="Symbol" pitchFamily="2" charset="2"/>
              </a:rPr>
              <a:t>-</a:t>
            </a:r>
            <a:endParaRPr lang="en-US" sz="1400" i="1" dirty="0">
              <a:latin typeface="Symbol" pitchFamily="2" charset="2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03C971-8D34-1E96-A620-107CD3AC4021}"/>
              </a:ext>
            </a:extLst>
          </p:cNvPr>
          <p:cNvSpPr txBox="1"/>
          <p:nvPr/>
        </p:nvSpPr>
        <p:spPr>
          <a:xfrm>
            <a:off x="2856676" y="5610912"/>
            <a:ext cx="447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b</a:t>
            </a:r>
            <a:r>
              <a:rPr lang="en-US" sz="1400" i="1" baseline="30000" dirty="0">
                <a:latin typeface="Symbol" pitchFamily="2" charset="2"/>
              </a:rPr>
              <a:t>-</a:t>
            </a:r>
            <a:endParaRPr lang="en-US" sz="1400" i="1" dirty="0">
              <a:latin typeface="Symbol" pitchFamily="2" charset="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0A1ADB2-F505-A925-CCF3-17838139DE5E}"/>
              </a:ext>
            </a:extLst>
          </p:cNvPr>
          <p:cNvSpPr txBox="1"/>
          <p:nvPr/>
        </p:nvSpPr>
        <p:spPr>
          <a:xfrm>
            <a:off x="3698946" y="5610912"/>
            <a:ext cx="447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b</a:t>
            </a:r>
            <a:r>
              <a:rPr lang="en-US" sz="1400" i="1" baseline="30000" dirty="0">
                <a:latin typeface="Symbol" pitchFamily="2" charset="2"/>
              </a:rPr>
              <a:t>-</a:t>
            </a:r>
            <a:endParaRPr lang="en-US" sz="1400" i="1" dirty="0">
              <a:latin typeface="Symbol" pitchFamily="2" charset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D3AF75-EC8F-6A20-74CE-B97B3CD99771}"/>
              </a:ext>
            </a:extLst>
          </p:cNvPr>
          <p:cNvSpPr txBox="1"/>
          <p:nvPr/>
        </p:nvSpPr>
        <p:spPr>
          <a:xfrm>
            <a:off x="4538368" y="5610912"/>
            <a:ext cx="447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b</a:t>
            </a:r>
            <a:r>
              <a:rPr lang="en-US" sz="1400" i="1" baseline="30000" dirty="0">
                <a:latin typeface="Symbol" pitchFamily="2" charset="2"/>
              </a:rPr>
              <a:t>-</a:t>
            </a:r>
            <a:endParaRPr lang="en-US" sz="1400" i="1" dirty="0">
              <a:latin typeface="Symbol" pitchFamily="2" charset="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6E2B97-6738-DA36-0148-DDDA727DE6BF}"/>
              </a:ext>
            </a:extLst>
          </p:cNvPr>
          <p:cNvSpPr txBox="1"/>
          <p:nvPr/>
        </p:nvSpPr>
        <p:spPr>
          <a:xfrm>
            <a:off x="5381464" y="5610912"/>
            <a:ext cx="447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b</a:t>
            </a:r>
            <a:r>
              <a:rPr lang="en-US" sz="1400" i="1" baseline="30000" dirty="0">
                <a:latin typeface="Symbol" pitchFamily="2" charset="2"/>
              </a:rPr>
              <a:t>-</a:t>
            </a:r>
            <a:endParaRPr lang="en-US" sz="1400" i="1" dirty="0">
              <a:latin typeface="Symbol" pitchFamily="2" charset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487C77-88C1-38A7-EE66-A15D75169784}"/>
              </a:ext>
            </a:extLst>
          </p:cNvPr>
          <p:cNvSpPr txBox="1"/>
          <p:nvPr/>
        </p:nvSpPr>
        <p:spPr>
          <a:xfrm>
            <a:off x="6228018" y="5610912"/>
            <a:ext cx="447034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Symbol" pitchFamily="2" charset="2"/>
              </a:rPr>
              <a:t>b</a:t>
            </a:r>
            <a:r>
              <a:rPr lang="en-US" sz="1400" i="1" baseline="30000" dirty="0">
                <a:latin typeface="Symbol" pitchFamily="2" charset="2"/>
              </a:rPr>
              <a:t>-</a:t>
            </a:r>
            <a:endParaRPr lang="en-US" sz="1400" i="1" dirty="0">
              <a:latin typeface="Symbol" pitchFamily="2" charset="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C46ACC-147F-D8D8-CEB6-640C087526A3}"/>
              </a:ext>
            </a:extLst>
          </p:cNvPr>
          <p:cNvSpPr txBox="1"/>
          <p:nvPr/>
        </p:nvSpPr>
        <p:spPr>
          <a:xfrm>
            <a:off x="1321539" y="4998031"/>
            <a:ext cx="793807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b="1" dirty="0"/>
              <a:t>A=147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9648E95-F358-C7F4-D96C-530A20186ACC}"/>
              </a:ext>
            </a:extLst>
          </p:cNvPr>
          <p:cNvSpPr/>
          <p:nvPr/>
        </p:nvSpPr>
        <p:spPr bwMode="auto">
          <a:xfrm>
            <a:off x="3370881" y="2526224"/>
            <a:ext cx="275945" cy="11623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D944470-A3FE-31E6-29AD-D2885BAC0182}"/>
              </a:ext>
            </a:extLst>
          </p:cNvPr>
          <p:cNvSpPr/>
          <p:nvPr/>
        </p:nvSpPr>
        <p:spPr bwMode="auto">
          <a:xfrm>
            <a:off x="6040570" y="2139786"/>
            <a:ext cx="275945" cy="1503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6476AE-EB71-9B2F-B300-BCA8BBB1BD58}"/>
              </a:ext>
            </a:extLst>
          </p:cNvPr>
          <p:cNvSpPr txBox="1"/>
          <p:nvPr/>
        </p:nvSpPr>
        <p:spPr>
          <a:xfrm>
            <a:off x="6135352" y="2050347"/>
            <a:ext cx="695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148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752E4D1-EB7E-A7EE-62A0-645A176CD9EE}"/>
              </a:ext>
            </a:extLst>
          </p:cNvPr>
          <p:cNvSpPr/>
          <p:nvPr/>
        </p:nvSpPr>
        <p:spPr bwMode="auto">
          <a:xfrm>
            <a:off x="5883513" y="3455279"/>
            <a:ext cx="275945" cy="150368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A1B2AE-E59E-A43F-D744-C0A7217E821A}"/>
              </a:ext>
            </a:extLst>
          </p:cNvPr>
          <p:cNvSpPr txBox="1"/>
          <p:nvPr/>
        </p:nvSpPr>
        <p:spPr>
          <a:xfrm>
            <a:off x="5644082" y="3328623"/>
            <a:ext cx="50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90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8AFE9BFB-1D08-3485-FCC1-912914ECAAE5}"/>
              </a:ext>
            </a:extLst>
          </p:cNvPr>
          <p:cNvSpPr/>
          <p:nvPr/>
        </p:nvSpPr>
        <p:spPr bwMode="auto">
          <a:xfrm>
            <a:off x="6384482" y="3396971"/>
            <a:ext cx="275945" cy="11623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12761-6D46-FA3B-66EB-72B89EA1033C}"/>
              </a:ext>
            </a:extLst>
          </p:cNvPr>
          <p:cNvSpPr txBox="1"/>
          <p:nvPr/>
        </p:nvSpPr>
        <p:spPr>
          <a:xfrm>
            <a:off x="6264259" y="3240855"/>
            <a:ext cx="603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147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0F2DBAD-B88E-B987-FB0D-E6521465CF0A}"/>
              </a:ext>
            </a:extLst>
          </p:cNvPr>
          <p:cNvSpPr/>
          <p:nvPr/>
        </p:nvSpPr>
        <p:spPr bwMode="auto">
          <a:xfrm>
            <a:off x="2683085" y="2934834"/>
            <a:ext cx="2532971" cy="179948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511C380-CF0F-26F0-F456-1CEB8BDD4849}"/>
              </a:ext>
            </a:extLst>
          </p:cNvPr>
          <p:cNvSpPr/>
          <p:nvPr/>
        </p:nvSpPr>
        <p:spPr bwMode="auto">
          <a:xfrm>
            <a:off x="1797372" y="3803952"/>
            <a:ext cx="2496353" cy="1159940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814F865C-2892-83C5-63FA-10A998AA8788}"/>
              </a:ext>
            </a:extLst>
          </p:cNvPr>
          <p:cNvSpPr/>
          <p:nvPr/>
        </p:nvSpPr>
        <p:spPr bwMode="auto">
          <a:xfrm>
            <a:off x="3983603" y="4121560"/>
            <a:ext cx="1614039" cy="794915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4558F-D868-BA29-4FA3-9C652137BB83}"/>
              </a:ext>
            </a:extLst>
          </p:cNvPr>
          <p:cNvSpPr txBox="1"/>
          <p:nvPr/>
        </p:nvSpPr>
        <p:spPr>
          <a:xfrm>
            <a:off x="5122384" y="2969070"/>
            <a:ext cx="508473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Kr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5AA6A2D-37B3-2670-8C2C-443D60AFE4A2}"/>
              </a:ext>
            </a:extLst>
          </p:cNvPr>
          <p:cNvSpPr/>
          <p:nvPr/>
        </p:nvSpPr>
        <p:spPr bwMode="auto">
          <a:xfrm>
            <a:off x="2806106" y="3843649"/>
            <a:ext cx="3520344" cy="1480116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15875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C57BBD33-96C6-B812-0DF9-26F7B77B7430}"/>
              </a:ext>
            </a:extLst>
          </p:cNvPr>
          <p:cNvSpPr/>
          <p:nvPr/>
        </p:nvSpPr>
        <p:spPr bwMode="auto">
          <a:xfrm>
            <a:off x="3646826" y="3856943"/>
            <a:ext cx="2679624" cy="1498658"/>
          </a:xfrm>
          <a:custGeom>
            <a:avLst/>
            <a:gdLst>
              <a:gd name="connsiteX0" fmla="*/ 1032095 w 1036450"/>
              <a:gd name="connsiteY0" fmla="*/ 0 h 1339913"/>
              <a:gd name="connsiteX1" fmla="*/ 1032095 w 1036450"/>
              <a:gd name="connsiteY1" fmla="*/ 199176 h 1339913"/>
              <a:gd name="connsiteX2" fmla="*/ 986828 w 1036450"/>
              <a:gd name="connsiteY2" fmla="*/ 434567 h 1339913"/>
              <a:gd name="connsiteX3" fmla="*/ 878186 w 1036450"/>
              <a:gd name="connsiteY3" fmla="*/ 642796 h 1339913"/>
              <a:gd name="connsiteX4" fmla="*/ 679010 w 1036450"/>
              <a:gd name="connsiteY4" fmla="*/ 941561 h 1339913"/>
              <a:gd name="connsiteX5" fmla="*/ 344031 w 1036450"/>
              <a:gd name="connsiteY5" fmla="*/ 1176951 h 1339913"/>
              <a:gd name="connsiteX6" fmla="*/ 0 w 1036450"/>
              <a:gd name="connsiteY6" fmla="*/ 1339913 h 1339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450" h="1339913">
                <a:moveTo>
                  <a:pt x="1032095" y="0"/>
                </a:moveTo>
                <a:cubicBezTo>
                  <a:pt x="1035867" y="63374"/>
                  <a:pt x="1039640" y="126748"/>
                  <a:pt x="1032095" y="199176"/>
                </a:cubicBezTo>
                <a:cubicBezTo>
                  <a:pt x="1024550" y="271604"/>
                  <a:pt x="1012480" y="360630"/>
                  <a:pt x="986828" y="434567"/>
                </a:cubicBezTo>
                <a:cubicBezTo>
                  <a:pt x="961176" y="508504"/>
                  <a:pt x="929489" y="558297"/>
                  <a:pt x="878186" y="642796"/>
                </a:cubicBezTo>
                <a:cubicBezTo>
                  <a:pt x="826883" y="727295"/>
                  <a:pt x="768036" y="852535"/>
                  <a:pt x="679010" y="941561"/>
                </a:cubicBezTo>
                <a:cubicBezTo>
                  <a:pt x="589984" y="1030587"/>
                  <a:pt x="457199" y="1110559"/>
                  <a:pt x="344031" y="1176951"/>
                </a:cubicBezTo>
                <a:cubicBezTo>
                  <a:pt x="230863" y="1243343"/>
                  <a:pt x="115431" y="1291628"/>
                  <a:pt x="0" y="1339913"/>
                </a:cubicBezTo>
              </a:path>
            </a:pathLst>
          </a:custGeom>
          <a:noFill/>
          <a:ln w="19050">
            <a:solidFill>
              <a:srgbClr val="537EFF"/>
            </a:solidFill>
            <a:prstDash val="dash"/>
            <a:miter lim="800000"/>
            <a:headEnd/>
            <a:tailEnd type="stealth"/>
          </a:ln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C925CC23-BAEE-EA5C-A2D4-B4DDE3816516}"/>
              </a:ext>
            </a:extLst>
          </p:cNvPr>
          <p:cNvSpPr/>
          <p:nvPr/>
        </p:nvSpPr>
        <p:spPr bwMode="auto">
          <a:xfrm>
            <a:off x="3691168" y="2377811"/>
            <a:ext cx="880832" cy="1047977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844520C2-85B7-DD9C-DF33-DC950B8C06AF}"/>
              </a:ext>
            </a:extLst>
          </p:cNvPr>
          <p:cNvSpPr/>
          <p:nvPr/>
        </p:nvSpPr>
        <p:spPr bwMode="auto">
          <a:xfrm>
            <a:off x="6202749" y="4161504"/>
            <a:ext cx="188103" cy="18810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18D5693F-BDC2-E7C1-F2DC-F248FFCBB220}"/>
              </a:ext>
            </a:extLst>
          </p:cNvPr>
          <p:cNvSpPr txBox="1"/>
          <p:nvPr/>
        </p:nvSpPr>
        <p:spPr>
          <a:xfrm>
            <a:off x="6157161" y="4105457"/>
            <a:ext cx="301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F91E656-6267-952F-D6F9-EEC281C23AB2}"/>
              </a:ext>
            </a:extLst>
          </p:cNvPr>
          <p:cNvSpPr/>
          <p:nvPr/>
        </p:nvSpPr>
        <p:spPr bwMode="auto">
          <a:xfrm>
            <a:off x="1435416" y="2526224"/>
            <a:ext cx="1762131" cy="1552806"/>
          </a:xfrm>
          <a:prstGeom prst="ellipse">
            <a:avLst/>
          </a:prstGeom>
          <a:solidFill>
            <a:srgbClr val="D9D9D9">
              <a:alpha val="80000"/>
            </a:srgbClr>
          </a:solidFill>
          <a:ln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11F82B-CC71-3170-4576-AFFEEFB2F1A5}"/>
              </a:ext>
            </a:extLst>
          </p:cNvPr>
          <p:cNvSpPr txBox="1"/>
          <p:nvPr/>
        </p:nvSpPr>
        <p:spPr>
          <a:xfrm>
            <a:off x="308996" y="4063736"/>
            <a:ext cx="46058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Bohr Hypothesis: the decay of a compound nucleus for a given E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dirty="0">
                <a:solidFill>
                  <a:srgbClr val="FF0000"/>
                </a:solidFill>
              </a:rPr>
              <a:t>, J</a:t>
            </a:r>
            <a:r>
              <a:rPr lang="en-US" baseline="30000" dirty="0">
                <a:solidFill>
                  <a:srgbClr val="FF0000"/>
                </a:solidFill>
              </a:rPr>
              <a:t>π</a:t>
            </a:r>
            <a:r>
              <a:rPr lang="en-US" dirty="0">
                <a:solidFill>
                  <a:srgbClr val="FF0000"/>
                </a:solidFill>
              </a:rPr>
              <a:t> is independent of how it formed. Step 1 is irrelevant.</a:t>
            </a:r>
          </a:p>
        </p:txBody>
      </p:sp>
    </p:spTree>
    <p:extLst>
      <p:ext uri="{BB962C8B-B14F-4D97-AF65-F5344CB8AC3E}">
        <p14:creationId xmlns:p14="http://schemas.microsoft.com/office/powerpoint/2010/main" val="277399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EFB07DC-6873-344A-AED7-E6882290C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671" y="1348272"/>
            <a:ext cx="3238264" cy="2514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D6CAD3C-8B5E-6D46-A28C-22D70D56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959" y="3849914"/>
            <a:ext cx="3255567" cy="25281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CF5E89-25BB-4649-85EB-F5C64E12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Bohr Hypothesis Test - </a:t>
            </a:r>
            <a:r>
              <a:rPr lang="en-US" dirty="0" err="1"/>
              <a:t>Photofission</a:t>
            </a:r>
            <a:r>
              <a:rPr lang="en-US" dirty="0"/>
              <a:t> of </a:t>
            </a:r>
            <a:r>
              <a:rPr lang="en-US" baseline="30000" dirty="0"/>
              <a:t>240</a:t>
            </a:r>
            <a:r>
              <a:rPr lang="en-US" dirty="0"/>
              <a:t>Pu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ECB4E-938D-DB4B-BFAA-D139EAFD0136}"/>
              </a:ext>
            </a:extLst>
          </p:cNvPr>
          <p:cNvSpPr txBox="1"/>
          <p:nvPr/>
        </p:nvSpPr>
        <p:spPr>
          <a:xfrm rot="16200000">
            <a:off x="5864007" y="5420517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1.4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D13C4-CF0F-9943-AEED-3C64D9519AAF}"/>
              </a:ext>
            </a:extLst>
          </p:cNvPr>
          <p:cNvSpPr txBox="1"/>
          <p:nvPr/>
        </p:nvSpPr>
        <p:spPr>
          <a:xfrm rot="16200000">
            <a:off x="6417330" y="5420517"/>
            <a:ext cx="798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4.6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0D98B-C190-784D-8818-5A1813D411B5}"/>
              </a:ext>
            </a:extLst>
          </p:cNvPr>
          <p:cNvSpPr txBox="1"/>
          <p:nvPr/>
        </p:nvSpPr>
        <p:spPr>
          <a:xfrm rot="16200000">
            <a:off x="7246324" y="547784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9 MeV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B4C1F03-3097-4341-BA34-6E052A64E43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6263316" y="4595131"/>
            <a:ext cx="0" cy="579966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342D36-CE47-994F-B227-69CCF1A0DE83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816639" y="4793819"/>
            <a:ext cx="771" cy="381278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A2B933C-61BA-804B-9AA9-E1454845D9E6}"/>
              </a:ext>
            </a:extLst>
          </p:cNvPr>
          <p:cNvCxnSpPr>
            <a:cxnSpLocks/>
          </p:cNvCxnSpPr>
          <p:nvPr/>
        </p:nvCxnSpPr>
        <p:spPr>
          <a:xfrm flipV="1">
            <a:off x="7577199" y="5142936"/>
            <a:ext cx="0" cy="152524"/>
          </a:xfrm>
          <a:prstGeom prst="straightConnector1">
            <a:avLst/>
          </a:prstGeom>
          <a:ln w="34925" cmpd="sng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CF74AD-FD09-F149-B30D-67AC55C207ED}"/>
              </a:ext>
            </a:extLst>
          </p:cNvPr>
          <p:cNvSpPr txBox="1"/>
          <p:nvPr/>
        </p:nvSpPr>
        <p:spPr>
          <a:xfrm>
            <a:off x="8075978" y="3863506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TUNL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CC02-6DFF-4B4D-BDE3-5F29976CE1B2}"/>
              </a:ext>
            </a:extLst>
          </p:cNvPr>
          <p:cNvSpPr txBox="1"/>
          <p:nvPr/>
        </p:nvSpPr>
        <p:spPr>
          <a:xfrm rot="16200000">
            <a:off x="6339656" y="2677075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8 MeV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F52C31-4498-C84F-A1F0-1CE0FC91D3FA}"/>
              </a:ext>
            </a:extLst>
          </p:cNvPr>
          <p:cNvCxnSpPr>
            <a:cxnSpLocks/>
          </p:cNvCxnSpPr>
          <p:nvPr/>
        </p:nvCxnSpPr>
        <p:spPr>
          <a:xfrm>
            <a:off x="6683573" y="3272332"/>
            <a:ext cx="0" cy="196561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D8A3E1A-A069-DC44-AD89-A028CDD086A4}"/>
              </a:ext>
            </a:extLst>
          </p:cNvPr>
          <p:cNvCxnSpPr>
            <a:cxnSpLocks/>
          </p:cNvCxnSpPr>
          <p:nvPr/>
        </p:nvCxnSpPr>
        <p:spPr>
          <a:xfrm>
            <a:off x="7308572" y="2436949"/>
            <a:ext cx="0" cy="1031945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2DBC174-B768-B34E-A5DF-E88017C25C45}"/>
              </a:ext>
            </a:extLst>
          </p:cNvPr>
          <p:cNvCxnSpPr>
            <a:cxnSpLocks/>
          </p:cNvCxnSpPr>
          <p:nvPr/>
        </p:nvCxnSpPr>
        <p:spPr>
          <a:xfrm>
            <a:off x="7925165" y="2273148"/>
            <a:ext cx="0" cy="1195746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2E9243-7536-274C-9683-4BF36470880F}"/>
              </a:ext>
            </a:extLst>
          </p:cNvPr>
          <p:cNvSpPr txBox="1"/>
          <p:nvPr/>
        </p:nvSpPr>
        <p:spPr>
          <a:xfrm rot="16200000">
            <a:off x="6873000" y="1743095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11.2 MeV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D58C9-25AD-8B47-8336-3F6009612627}"/>
              </a:ext>
            </a:extLst>
          </p:cNvPr>
          <p:cNvSpPr txBox="1"/>
          <p:nvPr/>
        </p:nvSpPr>
        <p:spPr>
          <a:xfrm rot="16200000">
            <a:off x="7537461" y="160752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15.6 MeV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45D5C1-0FEB-1147-8831-F04B3D75D2CC}"/>
              </a:ext>
            </a:extLst>
          </p:cNvPr>
          <p:cNvSpPr txBox="1"/>
          <p:nvPr/>
        </p:nvSpPr>
        <p:spPr>
          <a:xfrm>
            <a:off x="6211567" y="1327892"/>
            <a:ext cx="105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Pu(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γ,f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E95FF67-2AB8-0E48-8A00-C89F77DF7803}"/>
              </a:ext>
            </a:extLst>
          </p:cNvPr>
          <p:cNvSpPr txBox="1"/>
          <p:nvPr/>
        </p:nvSpPr>
        <p:spPr>
          <a:xfrm>
            <a:off x="8075978" y="133671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HIγS</a:t>
            </a:r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1D30A2D8-0CBF-E947-A095-F696A9344DB0}"/>
              </a:ext>
            </a:extLst>
          </p:cNvPr>
          <p:cNvSpPr txBox="1">
            <a:spLocks/>
          </p:cNvSpPr>
          <p:nvPr/>
        </p:nvSpPr>
        <p:spPr>
          <a:xfrm>
            <a:off x="170481" y="1361623"/>
            <a:ext cx="5075546" cy="143056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28600" algn="l" rtl="0" eaLnBrk="1" latinLnBrk="0" hangingPunct="1">
              <a:spcBef>
                <a:spcPts val="18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90000"/>
              <a:buFont typeface="Wingdings" charset="2"/>
              <a:buChar char="§"/>
              <a:tabLst/>
              <a:defRPr kumimoji="0" sz="24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28650" indent="-2857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Calibri" panose="020F0502020204030204" pitchFamily="34" charset="0"/>
              <a:buChar char="—"/>
              <a:defRPr kumimoji="0"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001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defRPr kumimoji="0"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Lucida Grande"/>
              <a:buChar char="–"/>
              <a:defRPr kumimoji="0"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257300" indent="-171450" algn="l" rtl="0" eaLnBrk="1" latinLnBrk="0" hangingPunct="1">
              <a:spcBef>
                <a:spcPts val="0"/>
              </a:spcBef>
              <a:spcAft>
                <a:spcPts val="0"/>
              </a:spcAft>
              <a:buClrTx/>
              <a:buFont typeface="Arial"/>
              <a:buChar char="•"/>
              <a:tabLst>
                <a:tab pos="1200150" algn="l"/>
              </a:tabLst>
              <a:defRPr kumimoji="0" lang="en-US" sz="1600" kern="1200" smtClean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800" b="1" baseline="30000" dirty="0"/>
              <a:t>239</a:t>
            </a:r>
            <a:r>
              <a:rPr lang="en-US" sz="1800" b="1" dirty="0"/>
              <a:t>Pu(</a:t>
            </a:r>
            <a:r>
              <a:rPr lang="en-US" sz="1800" b="1" dirty="0" err="1"/>
              <a:t>n,f</a:t>
            </a:r>
            <a:r>
              <a:rPr lang="en-US" sz="1800" b="1" dirty="0"/>
              <a:t>) and </a:t>
            </a:r>
            <a:r>
              <a:rPr lang="en-US" sz="1800" b="1" baseline="30000" dirty="0"/>
              <a:t>240</a:t>
            </a:r>
            <a:r>
              <a:rPr lang="en-US" sz="1800" b="1" dirty="0"/>
              <a:t>Pu(</a:t>
            </a:r>
            <a:r>
              <a:rPr lang="en-US" sz="1800" b="1" dirty="0" err="1"/>
              <a:t>γ,f</a:t>
            </a:r>
            <a:r>
              <a:rPr lang="en-US" sz="1800" b="1" dirty="0"/>
              <a:t>)</a:t>
            </a:r>
          </a:p>
          <a:p>
            <a:pPr lvl="1" defTabSz="914400"/>
            <a:r>
              <a:rPr lang="en-US" sz="1800" dirty="0"/>
              <a:t>Same compound nucleus:</a:t>
            </a:r>
            <a:r>
              <a:rPr lang="en-US" sz="1800" baseline="30000" dirty="0"/>
              <a:t>240*</a:t>
            </a:r>
            <a:r>
              <a:rPr lang="en-US" sz="1800" dirty="0"/>
              <a:t>Pu</a:t>
            </a:r>
          </a:p>
          <a:p>
            <a:pPr lvl="1" defTabSz="914400"/>
            <a:r>
              <a:rPr lang="en-US" sz="1800" dirty="0"/>
              <a:t>Match excitation energies</a:t>
            </a:r>
          </a:p>
          <a:p>
            <a:pPr defTabSz="914400"/>
            <a:r>
              <a:rPr lang="en-US" sz="1800" b="1" baseline="30000" dirty="0"/>
              <a:t>240</a:t>
            </a:r>
            <a:r>
              <a:rPr lang="en-US" sz="1800" b="1" dirty="0"/>
              <a:t>Pu(</a:t>
            </a:r>
            <a:r>
              <a:rPr lang="en-US" sz="1800" b="1" dirty="0" err="1"/>
              <a:t>γ,f</a:t>
            </a:r>
            <a:r>
              <a:rPr lang="en-US" sz="1800" b="1" dirty="0"/>
              <a:t>) with </a:t>
            </a:r>
            <a:r>
              <a:rPr lang="en-US" sz="1800" b="1" dirty="0" err="1"/>
              <a:t>HIγS</a:t>
            </a:r>
            <a:r>
              <a:rPr lang="en-US" sz="1800" b="1" dirty="0"/>
              <a:t> </a:t>
            </a:r>
            <a:r>
              <a:rPr lang="en-US" sz="1800" b="1" dirty="0" err="1"/>
              <a:t>γ</a:t>
            </a:r>
            <a:r>
              <a:rPr lang="en-US" sz="1800" b="1" dirty="0"/>
              <a:t>-ray beams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F5AD7D9A-85A9-8548-8576-EDEE9E146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4" r="22844"/>
          <a:stretch>
            <a:fillRect/>
          </a:stretch>
        </p:blipFill>
        <p:spPr bwMode="auto">
          <a:xfrm>
            <a:off x="929882" y="2862325"/>
            <a:ext cx="2751919" cy="34597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885034E0-3B59-AC46-B68B-DE6343182583}"/>
              </a:ext>
            </a:extLst>
          </p:cNvPr>
          <p:cNvCxnSpPr>
            <a:cxnSpLocks/>
          </p:cNvCxnSpPr>
          <p:nvPr/>
        </p:nvCxnSpPr>
        <p:spPr>
          <a:xfrm rot="5400000">
            <a:off x="6014458" y="3764654"/>
            <a:ext cx="917974" cy="420259"/>
          </a:xfrm>
          <a:prstGeom prst="bentConnector3">
            <a:avLst>
              <a:gd name="adj1" fmla="val 27627"/>
            </a:avLst>
          </a:prstGeom>
          <a:ln w="28575" cmpd="sng">
            <a:solidFill>
              <a:schemeClr val="tx2">
                <a:lumMod val="60000"/>
                <a:lumOff val="40000"/>
                <a:alpha val="4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78DF5A90-AC5A-CA47-B68C-4EC64ED0CFE2}"/>
              </a:ext>
            </a:extLst>
          </p:cNvPr>
          <p:cNvCxnSpPr>
            <a:cxnSpLocks/>
          </p:cNvCxnSpPr>
          <p:nvPr/>
        </p:nvCxnSpPr>
        <p:spPr>
          <a:xfrm rot="5400000">
            <a:off x="6512469" y="3793494"/>
            <a:ext cx="1110957" cy="486443"/>
          </a:xfrm>
          <a:prstGeom prst="bentConnector3">
            <a:avLst>
              <a:gd name="adj1" fmla="val 70687"/>
            </a:avLst>
          </a:prstGeom>
          <a:ln w="28575" cmpd="sng">
            <a:solidFill>
              <a:schemeClr val="tx2">
                <a:lumMod val="60000"/>
                <a:lumOff val="40000"/>
                <a:alpha val="4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9149F9B-519F-6043-9C57-4E64C37C0F17}"/>
              </a:ext>
            </a:extLst>
          </p:cNvPr>
          <p:cNvSpPr txBox="1"/>
          <p:nvPr/>
        </p:nvSpPr>
        <p:spPr>
          <a:xfrm>
            <a:off x="6234382" y="3839649"/>
            <a:ext cx="1071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baseline="3000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Pu(</a:t>
            </a:r>
            <a:r>
              <a:rPr lang="en-US" b="1" err="1">
                <a:latin typeface="Calibri" panose="020F0502020204030204" pitchFamily="34" charset="0"/>
                <a:cs typeface="Calibri" panose="020F0502020204030204" pitchFamily="34" charset="0"/>
              </a:rPr>
              <a:t>n,f</a:t>
            </a:r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7E07CDFA-A3E0-CF44-A658-9AFAAE2452B1}"/>
              </a:ext>
            </a:extLst>
          </p:cNvPr>
          <p:cNvCxnSpPr>
            <a:cxnSpLocks/>
          </p:cNvCxnSpPr>
          <p:nvPr/>
        </p:nvCxnSpPr>
        <p:spPr>
          <a:xfrm rot="5400000">
            <a:off x="7042354" y="4035769"/>
            <a:ext cx="1431239" cy="334387"/>
          </a:xfrm>
          <a:prstGeom prst="bentConnector3">
            <a:avLst>
              <a:gd name="adj1" fmla="val 50000"/>
            </a:avLst>
          </a:prstGeom>
          <a:ln w="28575" cmpd="sng">
            <a:solidFill>
              <a:schemeClr val="tx2">
                <a:lumMod val="60000"/>
                <a:lumOff val="40000"/>
                <a:alpha val="46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50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C8615DE-98C5-6649-9632-FC795CB9E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15" r="4453"/>
          <a:stretch/>
        </p:blipFill>
        <p:spPr>
          <a:xfrm>
            <a:off x="3673602" y="4296847"/>
            <a:ext cx="2239442" cy="1429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3CAB3-9C55-E54F-95D5-FA223F0B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Unique TUNL Capability: Monoenergetic n, </a:t>
            </a:r>
            <a:r>
              <a:rPr lang="en-US" sz="2800" dirty="0" err="1"/>
              <a:t>γ</a:t>
            </a:r>
            <a:r>
              <a:rPr lang="en-US" sz="2800" dirty="0"/>
              <a:t>-ray Beams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9621A06-30D3-1B48-9EE4-FDCE2A460D9E}"/>
              </a:ext>
            </a:extLst>
          </p:cNvPr>
          <p:cNvSpPr txBox="1">
            <a:spLocks/>
          </p:cNvSpPr>
          <p:nvPr/>
        </p:nvSpPr>
        <p:spPr>
          <a:xfrm>
            <a:off x="457200" y="220136"/>
            <a:ext cx="82296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sz="3200" b="1" kern="120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defTabSz="914400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6FFC4-4316-E947-9104-B81E3497E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404"/>
          <a:stretch/>
        </p:blipFill>
        <p:spPr>
          <a:xfrm>
            <a:off x="431825" y="2158799"/>
            <a:ext cx="2662335" cy="1259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F88F97-3FDD-5E43-81F8-DD239C4CC46E}"/>
              </a:ext>
            </a:extLst>
          </p:cNvPr>
          <p:cNvSpPr txBox="1"/>
          <p:nvPr/>
        </p:nvSpPr>
        <p:spPr>
          <a:xfrm>
            <a:off x="435832" y="1762445"/>
            <a:ext cx="254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FN Tandem van de Graaff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49E6480-84A8-504A-9786-A1FBB2EE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3" y="4153397"/>
            <a:ext cx="2838211" cy="156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70A65-DFEA-1D4F-A77C-80F2A398AED9}"/>
              </a:ext>
            </a:extLst>
          </p:cNvPr>
          <p:cNvSpPr txBox="1"/>
          <p:nvPr/>
        </p:nvSpPr>
        <p:spPr>
          <a:xfrm>
            <a:off x="1115697" y="3981429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HI</a:t>
            </a:r>
            <a:r>
              <a:rPr lang="en-US" dirty="0" err="1">
                <a:latin typeface="Symbol" pitchFamily="2" charset="2"/>
                <a:cs typeface="Calibri" panose="020F0502020204030204" pitchFamily="34" charset="0"/>
              </a:rPr>
              <a:t>γ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47011A-FF97-7C4C-87C4-B0D82DD8B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179" y="2039629"/>
            <a:ext cx="2400300" cy="1497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0C28D4-8C68-4342-BB38-372FE3DF9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912630" y="2767905"/>
            <a:ext cx="1641012" cy="2188016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B9D50D6C-4E16-444D-852E-4A3A16C00F01}"/>
              </a:ext>
            </a:extLst>
          </p:cNvPr>
          <p:cNvSpPr/>
          <p:nvPr/>
        </p:nvSpPr>
        <p:spPr bwMode="auto">
          <a:xfrm>
            <a:off x="3218575" y="2420080"/>
            <a:ext cx="330065" cy="6369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741EA76-628C-AF4B-8B7E-061576B75D07}"/>
              </a:ext>
            </a:extLst>
          </p:cNvPr>
          <p:cNvSpPr/>
          <p:nvPr/>
        </p:nvSpPr>
        <p:spPr bwMode="auto">
          <a:xfrm rot="1480420">
            <a:off x="5961479" y="3004259"/>
            <a:ext cx="614941" cy="569359"/>
          </a:xfrm>
          <a:prstGeom prst="rightArrow">
            <a:avLst>
              <a:gd name="adj1" fmla="val 50000"/>
              <a:gd name="adj2" fmla="val 44539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7CB9BB-520E-5448-B653-1A5B1FB890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7188" y="1803441"/>
            <a:ext cx="1868073" cy="803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EB744A-42E9-B94B-882B-AAAB99EAF1ED}"/>
              </a:ext>
            </a:extLst>
          </p:cNvPr>
          <p:cNvSpPr txBox="1"/>
          <p:nvPr/>
        </p:nvSpPr>
        <p:spPr>
          <a:xfrm>
            <a:off x="4138886" y="1825757"/>
            <a:ext cx="161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239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n,f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57B7402F-E81C-2A4B-9797-7449D6883D8D}"/>
              </a:ext>
            </a:extLst>
          </p:cNvPr>
          <p:cNvSpPr/>
          <p:nvPr/>
        </p:nvSpPr>
        <p:spPr bwMode="auto">
          <a:xfrm>
            <a:off x="3218576" y="4459770"/>
            <a:ext cx="393004" cy="636957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F6870D89-61F0-9A4B-A788-FA5FBFB10B22}"/>
              </a:ext>
            </a:extLst>
          </p:cNvPr>
          <p:cNvSpPr/>
          <p:nvPr/>
        </p:nvSpPr>
        <p:spPr bwMode="auto">
          <a:xfrm rot="20608375" flipV="1">
            <a:off x="5940509" y="4147283"/>
            <a:ext cx="626550" cy="59767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A95729-5A26-2245-92B5-DBE157667070}"/>
              </a:ext>
            </a:extLst>
          </p:cNvPr>
          <p:cNvCxnSpPr>
            <a:cxnSpLocks/>
          </p:cNvCxnSpPr>
          <p:nvPr/>
        </p:nvCxnSpPr>
        <p:spPr>
          <a:xfrm flipH="1">
            <a:off x="5481077" y="4957808"/>
            <a:ext cx="207183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E55063-D2AA-EA46-9087-045B017E7B98}"/>
              </a:ext>
            </a:extLst>
          </p:cNvPr>
          <p:cNvSpPr txBox="1"/>
          <p:nvPr/>
        </p:nvSpPr>
        <p:spPr>
          <a:xfrm>
            <a:off x="4036752" y="4735192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/>
              <a:t>E= 0.24 MeV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A2A025-5C0D-F849-81E7-BC44617DEC04}"/>
              </a:ext>
            </a:extLst>
          </p:cNvPr>
          <p:cNvSpPr txBox="1"/>
          <p:nvPr/>
        </p:nvSpPr>
        <p:spPr>
          <a:xfrm>
            <a:off x="4610208" y="2476907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/>
              <a:t>E= 0.12 MeV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17113AA-9020-3F42-A422-57E673F340FF}"/>
              </a:ext>
            </a:extLst>
          </p:cNvPr>
          <p:cNvCxnSpPr/>
          <p:nvPr/>
        </p:nvCxnSpPr>
        <p:spPr>
          <a:xfrm>
            <a:off x="4266361" y="2791482"/>
            <a:ext cx="305639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5620CFD-2492-B641-8D70-7FBA01D03EA3}"/>
              </a:ext>
            </a:extLst>
          </p:cNvPr>
          <p:cNvCxnSpPr>
            <a:cxnSpLocks/>
          </p:cNvCxnSpPr>
          <p:nvPr/>
        </p:nvCxnSpPr>
        <p:spPr>
          <a:xfrm flipH="1">
            <a:off x="4622810" y="2783164"/>
            <a:ext cx="207183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E0B47B6-408D-A443-8CF8-42BEDDA9D167}"/>
              </a:ext>
            </a:extLst>
          </p:cNvPr>
          <p:cNvSpPr txBox="1"/>
          <p:nvPr/>
        </p:nvSpPr>
        <p:spPr>
          <a:xfrm>
            <a:off x="6447025" y="2682899"/>
            <a:ext cx="259878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/>
              <a:t>Low background counting facility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DE4072-5A4A-1A4B-8BA3-225E4575A02B}"/>
              </a:ext>
            </a:extLst>
          </p:cNvPr>
          <p:cNvSpPr txBox="1"/>
          <p:nvPr/>
        </p:nvSpPr>
        <p:spPr>
          <a:xfrm>
            <a:off x="4081679" y="4377580"/>
            <a:ext cx="906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-25000" dirty="0" err="1">
                <a:latin typeface="Symbol" pitchFamily="2" charset="2"/>
              </a:rPr>
              <a:t>g</a:t>
            </a:r>
            <a:r>
              <a:rPr lang="en-US" sz="1200" dirty="0"/>
              <a:t>= 8 MeV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8034D5-0FED-7E43-B738-C18AE5F14DEB}"/>
              </a:ext>
            </a:extLst>
          </p:cNvPr>
          <p:cNvSpPr txBox="1"/>
          <p:nvPr/>
        </p:nvSpPr>
        <p:spPr>
          <a:xfrm>
            <a:off x="4560863" y="2180857"/>
            <a:ext cx="10438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E</a:t>
            </a:r>
            <a:r>
              <a:rPr lang="en-US" sz="1200" baseline="-25000" dirty="0" err="1">
                <a:latin typeface="Times" pitchFamily="2" charset="0"/>
              </a:rPr>
              <a:t>n</a:t>
            </a:r>
            <a:r>
              <a:rPr lang="en-US" sz="1200" dirty="0"/>
              <a:t>= 1.4 MeV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A40AC9-BB6D-D345-887D-8150BB6D66A3}"/>
              </a:ext>
            </a:extLst>
          </p:cNvPr>
          <p:cNvSpPr txBox="1"/>
          <p:nvPr/>
        </p:nvSpPr>
        <p:spPr>
          <a:xfrm>
            <a:off x="4140940" y="3981428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γ,f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D2C00CE-630C-A248-8B1E-517E96E06272}"/>
              </a:ext>
            </a:extLst>
          </p:cNvPr>
          <p:cNvCxnSpPr>
            <a:cxnSpLocks/>
          </p:cNvCxnSpPr>
          <p:nvPr/>
        </p:nvCxnSpPr>
        <p:spPr>
          <a:xfrm>
            <a:off x="5109433" y="4957808"/>
            <a:ext cx="207183" cy="0"/>
          </a:xfrm>
          <a:prstGeom prst="straightConnector1">
            <a:avLst/>
          </a:prstGeom>
          <a:ln w="28575" cmpd="sng"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949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FPY Measurements at </a:t>
            </a:r>
            <a:r>
              <a:rPr lang="en-US" dirty="0" err="1"/>
              <a:t>HIγS</a:t>
            </a:r>
            <a:r>
              <a:rPr lang="en-US" dirty="0"/>
              <a:t> 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A0CCF27-5E39-9D4A-B094-24B4334B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5" y="1343026"/>
            <a:ext cx="8809469" cy="495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446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FIESTA_talk</Template>
  <TotalTime>40701</TotalTime>
  <Words>1126</Words>
  <Application>Microsoft Macintosh PowerPoint</Application>
  <PresentationFormat>On-screen Show (4:3)</PresentationFormat>
  <Paragraphs>203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Lucida Grande</vt:lpstr>
      <vt:lpstr>Symbol</vt:lpstr>
      <vt:lpstr>Times</vt:lpstr>
      <vt:lpstr>Wingdings</vt:lpstr>
      <vt:lpstr>Wingdings 2</vt:lpstr>
      <vt:lpstr>2015_PPT_UNC_V7.06 (1)</vt:lpstr>
      <vt:lpstr>Comparing Fission-Product Yields from Photon-Induced Fission of 240Pu and Neutron-Induced Fission of 239Pu as a Function of Incident Energy</vt:lpstr>
      <vt:lpstr>The Nuclear Fission Process</vt:lpstr>
      <vt:lpstr>FPY Isotope Dependence</vt:lpstr>
      <vt:lpstr>FPY Energy Dependence</vt:lpstr>
      <vt:lpstr>FPY Data Applications</vt:lpstr>
      <vt:lpstr>The Fission Process – The Bohr Hypothesis</vt:lpstr>
      <vt:lpstr>Bohr Hypothesis Test - Photofission of 240Pu</vt:lpstr>
      <vt:lpstr>Unique TUNL Capability: Monoenergetic n, γ-ray Beams</vt:lpstr>
      <vt:lpstr>FPY Measurements at HIγS </vt:lpstr>
      <vt:lpstr>FPY Measurements at HIγS </vt:lpstr>
      <vt:lpstr>HIγS γ-ray Beams</vt:lpstr>
      <vt:lpstr>FPY Measurements at HIγS </vt:lpstr>
      <vt:lpstr>Dual Fission Chamber</vt:lpstr>
      <vt:lpstr>FPY Measurements at HIγS </vt:lpstr>
      <vt:lpstr>γ-ray Counting</vt:lpstr>
      <vt:lpstr>Fission Product Gamma-ray Spectra</vt:lpstr>
      <vt:lpstr>240Pu(γ,f) Results at Eγ=8 MeV – 16 Unique FPYs</vt:lpstr>
      <vt:lpstr>Comparing FPYs from 240Pu(γ,f) and 239Pu(n,f)</vt:lpstr>
      <vt:lpstr>240Pu(γ,f) Results at Eγ=11.2 MeV – 38 Unique FPYs</vt:lpstr>
      <vt:lpstr>Comparing FPYs from 240Pu(γ,f) and 239Pu(n,f)</vt:lpstr>
      <vt:lpstr>Comparing 240Pu(γ,f) FPYs at Eγ=11.2 MeV to Other Compound Nuclei*</vt:lpstr>
      <vt:lpstr>Comparing 240Pu(γ,f) FPYs at Eγ=11.2 MeV to Other Compound Nuclei*</vt:lpstr>
      <vt:lpstr>Conclusions and Future Work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Lived Fission Product Yield Measurements in 235, 238U &amp; 239Pu</dc:title>
  <dc:creator>Silano, Jack Andrew</dc:creator>
  <cp:lastModifiedBy>Silano, Jack Andrew</cp:lastModifiedBy>
  <cp:revision>367</cp:revision>
  <cp:lastPrinted>2017-10-17T18:31:48Z</cp:lastPrinted>
  <dcterms:created xsi:type="dcterms:W3CDTF">2017-09-05T20:03:26Z</dcterms:created>
  <dcterms:modified xsi:type="dcterms:W3CDTF">2023-09-11T23:36:25Z</dcterms:modified>
</cp:coreProperties>
</file>