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58" d="100"/>
          <a:sy n="58" d="100"/>
        </p:scale>
        <p:origin x="47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xfrm>
            <a:off x="1143000" y="685800"/>
            <a:ext cx="4572000" cy="3429000"/>
          </a:xfrm>
          <a:prstGeom prst="rect">
            <a:avLst/>
          </a:prstGeom>
        </p:spPr>
        <p:txBody>
          <a:bodyPr/>
          <a:lstStyle/>
          <a:p>
            <a:endParaRPr/>
          </a:p>
        </p:txBody>
      </p:sp>
      <p:sp>
        <p:nvSpPr>
          <p:cNvPr id="759" name="Shape 7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xfrm>
            <a:off x="381000" y="685800"/>
            <a:ext cx="6096000" cy="3429000"/>
          </a:xfrm>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pPr defTabSz="914400">
              <a:defRPr sz="1400"/>
            </a:pPr>
            <a:r>
              <a:rPr b="1"/>
              <a:t>Dear Audience:</a:t>
            </a:r>
            <a:r>
              <a:t> If you can see this, then I have done something wrong. Please send help.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noRot="1" noChangeAspect="1"/>
          </p:cNvSpPr>
          <p:nvPr>
            <p:ph type="sldImg"/>
          </p:nvPr>
        </p:nvSpPr>
        <p:spPr>
          <a:prstGeom prst="rect">
            <a:avLst/>
          </a:prstGeom>
        </p:spPr>
        <p:txBody>
          <a:bodyPr/>
          <a:lstStyle/>
          <a:p>
            <a:endParaRPr/>
          </a:p>
        </p:txBody>
      </p:sp>
      <p:sp>
        <p:nvSpPr>
          <p:cNvPr id="1477" name="Shape 1477"/>
          <p:cNvSpPr>
            <a:spLocks noGrp="1"/>
          </p:cNvSpPr>
          <p:nvPr>
            <p:ph type="body" sz="quarter" idx="1"/>
          </p:nvPr>
        </p:nvSpPr>
        <p:spPr>
          <a:prstGeom prst="rect">
            <a:avLst/>
          </a:prstGeom>
        </p:spPr>
        <p:txBody>
          <a:bodyPr/>
          <a:lstStyle/>
          <a:p>
            <a:r>
              <a:t>Thank you everyone!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Lumitron Cover Slide">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umitron Logo 2 Blue Callouts">
    <p:spTree>
      <p:nvGrpSpPr>
        <p:cNvPr id="1" name=""/>
        <p:cNvGrpSpPr/>
        <p:nvPr/>
      </p:nvGrpSpPr>
      <p:grpSpPr>
        <a:xfrm>
          <a:off x="0" y="0"/>
          <a:ext cx="0" cy="0"/>
          <a:chOff x="0" y="0"/>
          <a:chExt cx="0" cy="0"/>
        </a:xfrm>
      </p:grpSpPr>
      <p:sp>
        <p:nvSpPr>
          <p:cNvPr id="9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0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101"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102" name="Body Level One…"/>
          <p:cNvSpPr txBox="1">
            <a:spLocks noGrp="1"/>
          </p:cNvSpPr>
          <p:nvPr>
            <p:ph type="body" sz="quarter" idx="1"/>
          </p:nvPr>
        </p:nvSpPr>
        <p:spPr>
          <a:xfrm>
            <a:off x="-5557" y="11544517"/>
            <a:ext cx="24395114" cy="1211362"/>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103"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ull Bleed Lumitron Logo">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111"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ck/Grey w/Barty Group logo">
    <p:spTree>
      <p:nvGrpSpPr>
        <p:cNvPr id="1" name=""/>
        <p:cNvGrpSpPr/>
        <p:nvPr/>
      </p:nvGrpSpPr>
      <p:grpSpPr>
        <a:xfrm>
          <a:off x="0" y="0"/>
          <a:ext cx="0" cy="0"/>
          <a:chOff x="0" y="0"/>
          <a:chExt cx="0" cy="0"/>
        </a:xfrm>
      </p:grpSpPr>
      <p:sp>
        <p:nvSpPr>
          <p:cNvPr id="11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19"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120"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grpSp>
        <p:nvGrpSpPr>
          <p:cNvPr id="123" name="Group"/>
          <p:cNvGrpSpPr/>
          <p:nvPr/>
        </p:nvGrpSpPr>
        <p:grpSpPr>
          <a:xfrm>
            <a:off x="20445539" y="12910465"/>
            <a:ext cx="3713245" cy="564003"/>
            <a:chOff x="0" y="0"/>
            <a:chExt cx="3713244" cy="564001"/>
          </a:xfrm>
        </p:grpSpPr>
        <p:pic>
          <p:nvPicPr>
            <p:cNvPr id="12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24"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ck/Grey Barty Blue Callout">
    <p:spTree>
      <p:nvGrpSpPr>
        <p:cNvPr id="1" name=""/>
        <p:cNvGrpSpPr/>
        <p:nvPr/>
      </p:nvGrpSpPr>
      <p:grpSpPr>
        <a:xfrm>
          <a:off x="0" y="0"/>
          <a:ext cx="0" cy="0"/>
          <a:chOff x="0" y="0"/>
          <a:chExt cx="0" cy="0"/>
        </a:xfrm>
      </p:grpSpPr>
      <p:sp>
        <p:nvSpPr>
          <p:cNvPr id="13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32" name="Body Level One…"/>
          <p:cNvSpPr txBox="1">
            <a:spLocks noGrp="1"/>
          </p:cNvSpPr>
          <p:nvPr>
            <p:ph type="body" sz="quarter" idx="1"/>
          </p:nvPr>
        </p:nvSpPr>
        <p:spPr>
          <a:xfrm>
            <a:off x="-5557" y="11911328"/>
            <a:ext cx="24395114" cy="844551"/>
          </a:xfrm>
          <a:prstGeom prst="rect">
            <a:avLst/>
          </a:prstGeom>
          <a:solidFill>
            <a:srgbClr val="0064A4"/>
          </a:solidFill>
        </p:spPr>
        <p:txBody>
          <a:bodyPr anchor="ctr"/>
          <a:lstStyle>
            <a:lvl1pPr indent="76200" algn="ctr" defTabSz="12700">
              <a:defRPr sz="4100">
                <a:solidFill>
                  <a:srgbClr val="FFFFFF"/>
                </a:solidFill>
                <a:latin typeface="+mj-lt"/>
                <a:ea typeface="+mj-ea"/>
                <a:cs typeface="+mj-cs"/>
                <a:sym typeface="Calibri"/>
              </a:defRPr>
            </a:lvl1pPr>
            <a:lvl2pPr indent="76200" algn="ctr" defTabSz="12700">
              <a:defRPr sz="4100">
                <a:solidFill>
                  <a:srgbClr val="FFFFFF"/>
                </a:solidFill>
                <a:latin typeface="+mj-lt"/>
                <a:ea typeface="+mj-ea"/>
                <a:cs typeface="+mj-cs"/>
                <a:sym typeface="Calibri"/>
              </a:defRPr>
            </a:lvl2pPr>
            <a:lvl3pPr indent="76200" algn="ctr" defTabSz="12700">
              <a:defRPr sz="4100">
                <a:solidFill>
                  <a:srgbClr val="FFFFFF"/>
                </a:solidFill>
                <a:latin typeface="+mj-lt"/>
                <a:ea typeface="+mj-ea"/>
                <a:cs typeface="+mj-cs"/>
                <a:sym typeface="Calibri"/>
              </a:defRPr>
            </a:lvl3pPr>
            <a:lvl4pPr indent="76200" algn="ctr" defTabSz="12700">
              <a:defRPr sz="4100">
                <a:solidFill>
                  <a:srgbClr val="FFFFFF"/>
                </a:solidFill>
                <a:latin typeface="+mj-lt"/>
                <a:ea typeface="+mj-ea"/>
                <a:cs typeface="+mj-cs"/>
                <a:sym typeface="Calibri"/>
              </a:defRPr>
            </a:lvl4pPr>
            <a:lvl5pPr indent="76200" algn="ctr" defTabSz="12700">
              <a:defRPr sz="4100">
                <a:solidFill>
                  <a:srgbClr val="FFFFFF"/>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grpSp>
        <p:nvGrpSpPr>
          <p:cNvPr id="136" name="Group"/>
          <p:cNvGrpSpPr/>
          <p:nvPr/>
        </p:nvGrpSpPr>
        <p:grpSpPr>
          <a:xfrm>
            <a:off x="20445539" y="12910465"/>
            <a:ext cx="3713245" cy="564003"/>
            <a:chOff x="0" y="0"/>
            <a:chExt cx="3713244" cy="564001"/>
          </a:xfrm>
        </p:grpSpPr>
        <p:pic>
          <p:nvPicPr>
            <p:cNvPr id="134"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5"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37"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ck/Grey Barty 2 callouts">
    <p:spTree>
      <p:nvGrpSpPr>
        <p:cNvPr id="1" name=""/>
        <p:cNvGrpSpPr/>
        <p:nvPr/>
      </p:nvGrpSpPr>
      <p:grpSpPr>
        <a:xfrm>
          <a:off x="0" y="0"/>
          <a:ext cx="0" cy="0"/>
          <a:chOff x="0" y="0"/>
          <a:chExt cx="0" cy="0"/>
        </a:xfrm>
      </p:grpSpPr>
      <p:sp>
        <p:nvSpPr>
          <p:cNvPr id="14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45" name="Body Level One…"/>
          <p:cNvSpPr txBox="1">
            <a:spLocks noGrp="1"/>
          </p:cNvSpPr>
          <p:nvPr>
            <p:ph type="body" sz="quarter" idx="1"/>
          </p:nvPr>
        </p:nvSpPr>
        <p:spPr>
          <a:xfrm>
            <a:off x="-5557" y="11543425"/>
            <a:ext cx="24395114" cy="1212454"/>
          </a:xfrm>
          <a:prstGeom prst="rect">
            <a:avLst/>
          </a:prstGeom>
          <a:solidFill>
            <a:srgbClr val="0064A4"/>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146"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grpSp>
        <p:nvGrpSpPr>
          <p:cNvPr id="149" name="Group"/>
          <p:cNvGrpSpPr/>
          <p:nvPr/>
        </p:nvGrpSpPr>
        <p:grpSpPr>
          <a:xfrm>
            <a:off x="20445539" y="12910465"/>
            <a:ext cx="3713245" cy="564003"/>
            <a:chOff x="0" y="0"/>
            <a:chExt cx="3713244" cy="564001"/>
          </a:xfrm>
        </p:grpSpPr>
        <p:pic>
          <p:nvPicPr>
            <p:cNvPr id="147"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8"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5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Full Bleed Barty Logo">
    <p:spTree>
      <p:nvGrpSpPr>
        <p:cNvPr id="1" name=""/>
        <p:cNvGrpSpPr/>
        <p:nvPr/>
      </p:nvGrpSpPr>
      <p:grpSpPr>
        <a:xfrm>
          <a:off x="0" y="0"/>
          <a:ext cx="0" cy="0"/>
          <a:chOff x="0" y="0"/>
          <a:chExt cx="0" cy="0"/>
        </a:xfrm>
      </p:grpSpPr>
      <p:grpSp>
        <p:nvGrpSpPr>
          <p:cNvPr id="159" name="Group"/>
          <p:cNvGrpSpPr/>
          <p:nvPr/>
        </p:nvGrpSpPr>
        <p:grpSpPr>
          <a:xfrm>
            <a:off x="20445539" y="12910465"/>
            <a:ext cx="3713245" cy="564003"/>
            <a:chOff x="0" y="0"/>
            <a:chExt cx="3713244" cy="564001"/>
          </a:xfrm>
        </p:grpSpPr>
        <p:pic>
          <p:nvPicPr>
            <p:cNvPr id="157"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58"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6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ck/Grey w/UCI Logo">
    <p:spTree>
      <p:nvGrpSpPr>
        <p:cNvPr id="1" name=""/>
        <p:cNvGrpSpPr/>
        <p:nvPr/>
      </p:nvGrpSpPr>
      <p:grpSpPr>
        <a:xfrm>
          <a:off x="0" y="0"/>
          <a:ext cx="0" cy="0"/>
          <a:chOff x="0" y="0"/>
          <a:chExt cx="0" cy="0"/>
        </a:xfrm>
      </p:grpSpPr>
      <p:sp>
        <p:nvSpPr>
          <p:cNvPr id="167"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68"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169"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170" name="uci-secondary-wordmark-blue.png" descr="uci-secondary-wordmark-blue.png"/>
          <p:cNvPicPr>
            <a:picLocks noChangeAspect="1"/>
          </p:cNvPicPr>
          <p:nvPr/>
        </p:nvPicPr>
        <p:blipFill>
          <a:blip r:embed="rId2"/>
          <a:stretch>
            <a:fillRect/>
          </a:stretch>
        </p:blipFill>
        <p:spPr>
          <a:xfrm>
            <a:off x="20928934" y="12929350"/>
            <a:ext cx="3175001" cy="518700"/>
          </a:xfrm>
          <a:prstGeom prst="rect">
            <a:avLst/>
          </a:prstGeom>
          <a:ln w="12700">
            <a:miter lim="400000"/>
          </a:ln>
        </p:spPr>
      </p:pic>
      <p:sp>
        <p:nvSpPr>
          <p:cNvPr id="171"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ck/Grey UCI 1 UCI Blue Callout">
    <p:spTree>
      <p:nvGrpSpPr>
        <p:cNvPr id="1" name=""/>
        <p:cNvGrpSpPr/>
        <p:nvPr/>
      </p:nvGrpSpPr>
      <p:grpSpPr>
        <a:xfrm>
          <a:off x="0" y="0"/>
          <a:ext cx="0" cy="0"/>
          <a:chOff x="0" y="0"/>
          <a:chExt cx="0" cy="0"/>
        </a:xfrm>
      </p:grpSpPr>
      <p:sp>
        <p:nvSpPr>
          <p:cNvPr id="17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79"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180"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4100">
                <a:solidFill>
                  <a:srgbClr val="FFFFFF"/>
                </a:solidFill>
                <a:latin typeface="+mj-lt"/>
                <a:ea typeface="+mj-ea"/>
                <a:cs typeface="+mj-cs"/>
                <a:sym typeface="Calibri"/>
              </a:defRPr>
            </a:lvl1pPr>
            <a:lvl2pPr indent="76200" algn="ctr" defTabSz="12700">
              <a:defRPr sz="4100">
                <a:solidFill>
                  <a:srgbClr val="FFFFFF"/>
                </a:solidFill>
                <a:latin typeface="+mj-lt"/>
                <a:ea typeface="+mj-ea"/>
                <a:cs typeface="+mj-cs"/>
                <a:sym typeface="Calibri"/>
              </a:defRPr>
            </a:lvl2pPr>
            <a:lvl3pPr indent="76200" algn="ctr" defTabSz="12700">
              <a:defRPr sz="4100">
                <a:solidFill>
                  <a:srgbClr val="FFFFFF"/>
                </a:solidFill>
                <a:latin typeface="+mj-lt"/>
                <a:ea typeface="+mj-ea"/>
                <a:cs typeface="+mj-cs"/>
                <a:sym typeface="Calibri"/>
              </a:defRPr>
            </a:lvl3pPr>
            <a:lvl4pPr indent="76200" algn="ctr" defTabSz="12700">
              <a:defRPr sz="4100">
                <a:solidFill>
                  <a:srgbClr val="FFFFFF"/>
                </a:solidFill>
                <a:latin typeface="+mj-lt"/>
                <a:ea typeface="+mj-ea"/>
                <a:cs typeface="+mj-cs"/>
                <a:sym typeface="Calibri"/>
              </a:defRPr>
            </a:lvl4pPr>
            <a:lvl5pPr indent="76200" algn="ctr" defTabSz="12700">
              <a:defRPr sz="4100">
                <a:solidFill>
                  <a:srgbClr val="FFFFFF"/>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182" name="uci-secondary-wordmark-blue.png" descr="uci-secondary-wordmark-blue.png"/>
          <p:cNvPicPr>
            <a:picLocks noChangeAspect="1"/>
          </p:cNvPicPr>
          <p:nvPr/>
        </p:nvPicPr>
        <p:blipFill>
          <a:blip r:embed="rId2"/>
          <a:stretch>
            <a:fillRect/>
          </a:stretch>
        </p:blipFill>
        <p:spPr>
          <a:xfrm>
            <a:off x="20928934" y="12929350"/>
            <a:ext cx="3175001" cy="518700"/>
          </a:xfrm>
          <a:prstGeom prst="rect">
            <a:avLst/>
          </a:prstGeom>
          <a:ln w="12700">
            <a:miter lim="400000"/>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ck/Grey UCI 2 UCI Blue Callouts">
    <p:spTree>
      <p:nvGrpSpPr>
        <p:cNvPr id="1" name=""/>
        <p:cNvGrpSpPr/>
        <p:nvPr/>
      </p:nvGrpSpPr>
      <p:grpSpPr>
        <a:xfrm>
          <a:off x="0" y="0"/>
          <a:ext cx="0" cy="0"/>
          <a:chOff x="0" y="0"/>
          <a:chExt cx="0" cy="0"/>
        </a:xfrm>
      </p:grpSpPr>
      <p:sp>
        <p:nvSpPr>
          <p:cNvPr id="18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9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191" name="Body Level One…"/>
          <p:cNvSpPr txBox="1">
            <a:spLocks noGrp="1"/>
          </p:cNvSpPr>
          <p:nvPr>
            <p:ph type="body" sz="quarter" idx="1"/>
          </p:nvPr>
        </p:nvSpPr>
        <p:spPr>
          <a:xfrm>
            <a:off x="-5557" y="11543425"/>
            <a:ext cx="24395114" cy="1212454"/>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19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193" name="uci-secondary-wordmark-blue.png" descr="uci-secondary-wordmark-blue.png"/>
          <p:cNvPicPr>
            <a:picLocks noChangeAspect="1"/>
          </p:cNvPicPr>
          <p:nvPr/>
        </p:nvPicPr>
        <p:blipFill>
          <a:blip r:embed="rId2"/>
          <a:stretch>
            <a:fillRect/>
          </a:stretch>
        </p:blipFill>
        <p:spPr>
          <a:xfrm>
            <a:off x="20928934" y="12929350"/>
            <a:ext cx="3175001" cy="518700"/>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Full Bleed UCI Logo">
    <p:spTree>
      <p:nvGrpSpPr>
        <p:cNvPr id="1" name=""/>
        <p:cNvGrpSpPr/>
        <p:nvPr/>
      </p:nvGrpSpPr>
      <p:grpSpPr>
        <a:xfrm>
          <a:off x="0" y="0"/>
          <a:ext cx="0" cy="0"/>
          <a:chOff x="0" y="0"/>
          <a:chExt cx="0" cy="0"/>
        </a:xfrm>
      </p:grpSpPr>
      <p:sp>
        <p:nvSpPr>
          <p:cNvPr id="20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201" name="uci-secondary-wordmark-blue.png" descr="uci-secondary-wordmark-blue.png"/>
          <p:cNvPicPr>
            <a:picLocks noChangeAspect="1"/>
          </p:cNvPicPr>
          <p:nvPr/>
        </p:nvPicPr>
        <p:blipFill>
          <a:blip r:embed="rId2"/>
          <a:stretch>
            <a:fillRect/>
          </a:stretch>
        </p:blipFill>
        <p:spPr>
          <a:xfrm>
            <a:off x="20928934" y="12929350"/>
            <a:ext cx="3175001" cy="518700"/>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UCI Cover Slide">
    <p:spTree>
      <p:nvGrpSpPr>
        <p:cNvPr id="1" name=""/>
        <p:cNvGrpSpPr/>
        <p:nvPr/>
      </p:nvGrpSpPr>
      <p:grpSpPr>
        <a:xfrm>
          <a:off x="0" y="0"/>
          <a:ext cx="0" cy="0"/>
          <a:chOff x="0" y="0"/>
          <a:chExt cx="0" cy="0"/>
        </a:xfrm>
      </p:grpSpPr>
      <p:pic>
        <p:nvPicPr>
          <p:cNvPr id="20" name="Image" descr="Image"/>
          <p:cNvPicPr>
            <a:picLocks/>
          </p:cNvPicPr>
          <p:nvPr/>
        </p:nvPicPr>
        <p:blipFill>
          <a:blip r:embed="rId2"/>
          <a:srcRect l="197" t="4216" r="197" b="11824"/>
          <a:stretch>
            <a:fillRect/>
          </a:stretch>
        </p:blipFill>
        <p:spPr>
          <a:xfrm>
            <a:off x="0" y="0"/>
            <a:ext cx="24384000" cy="13716000"/>
          </a:xfrm>
          <a:prstGeom prst="rect">
            <a:avLst/>
          </a:prstGeom>
          <a:ln w="12700">
            <a:miter lim="400000"/>
          </a:ln>
        </p:spPr>
      </p:pic>
      <p:pic>
        <p:nvPicPr>
          <p:cNvPr id="21" name="UCI round logo.png" descr="UCI round logo.png"/>
          <p:cNvPicPr>
            <a:picLocks noChangeAspect="1"/>
          </p:cNvPicPr>
          <p:nvPr/>
        </p:nvPicPr>
        <p:blipFill>
          <a:blip r:embed="rId3"/>
          <a:stretch>
            <a:fillRect/>
          </a:stretch>
        </p:blipFill>
        <p:spPr>
          <a:xfrm>
            <a:off x="10127654" y="6535180"/>
            <a:ext cx="4128799" cy="4128799"/>
          </a:xfrm>
          <a:prstGeom prst="rect">
            <a:avLst/>
          </a:prstGeom>
          <a:ln w="12700">
            <a:miter lim="400000"/>
          </a:ln>
          <a:effectLst>
            <a:outerShdw blurRad="190500" dist="165100" dir="5400000" rotWithShape="0">
              <a:srgbClr val="000000"/>
            </a:outerShdw>
          </a:effectLst>
        </p:spPr>
      </p:pic>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ck/Grey 1 Grey Callout">
    <p:spTree>
      <p:nvGrpSpPr>
        <p:cNvPr id="1" name=""/>
        <p:cNvGrpSpPr/>
        <p:nvPr/>
      </p:nvGrpSpPr>
      <p:grpSpPr>
        <a:xfrm>
          <a:off x="0" y="0"/>
          <a:ext cx="0" cy="0"/>
          <a:chOff x="0" y="0"/>
          <a:chExt cx="0" cy="0"/>
        </a:xfrm>
      </p:grpSpPr>
      <p:sp>
        <p:nvSpPr>
          <p:cNvPr id="222"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23"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24" name="Body Level One…"/>
          <p:cNvSpPr txBox="1">
            <a:spLocks noGrp="1"/>
          </p:cNvSpPr>
          <p:nvPr>
            <p:ph type="body" sz="quarter" idx="1"/>
          </p:nvPr>
        </p:nvSpPr>
        <p:spPr>
          <a:xfrm>
            <a:off x="-5557" y="11911328"/>
            <a:ext cx="24395114" cy="844551"/>
          </a:xfrm>
          <a:prstGeom prst="rect">
            <a:avLst/>
          </a:prstGeom>
          <a:solidFill>
            <a:srgbClr val="545A61"/>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225"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ck/Grey 2 Grey Callouts">
    <p:spTree>
      <p:nvGrpSpPr>
        <p:cNvPr id="1" name=""/>
        <p:cNvGrpSpPr/>
        <p:nvPr/>
      </p:nvGrpSpPr>
      <p:grpSpPr>
        <a:xfrm>
          <a:off x="0" y="0"/>
          <a:ext cx="0" cy="0"/>
          <a:chOff x="0" y="0"/>
          <a:chExt cx="0" cy="0"/>
        </a:xfrm>
      </p:grpSpPr>
      <p:sp>
        <p:nvSpPr>
          <p:cNvPr id="232"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33"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34" name="Body Level One…"/>
          <p:cNvSpPr txBox="1">
            <a:spLocks noGrp="1"/>
          </p:cNvSpPr>
          <p:nvPr>
            <p:ph type="body" sz="quarter" idx="1"/>
          </p:nvPr>
        </p:nvSpPr>
        <p:spPr>
          <a:xfrm>
            <a:off x="-5557" y="11544517"/>
            <a:ext cx="24395114" cy="1211362"/>
          </a:xfrm>
          <a:prstGeom prst="rect">
            <a:avLst/>
          </a:prstGeom>
          <a:solidFill>
            <a:srgbClr val="545A61"/>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235"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Lumitron Logo 1 Grey Callout">
    <p:spTree>
      <p:nvGrpSpPr>
        <p:cNvPr id="1" name=""/>
        <p:cNvGrpSpPr/>
        <p:nvPr/>
      </p:nvGrpSpPr>
      <p:grpSpPr>
        <a:xfrm>
          <a:off x="0" y="0"/>
          <a:ext cx="0" cy="0"/>
          <a:chOff x="0" y="0"/>
          <a:chExt cx="0" cy="0"/>
        </a:xfrm>
      </p:grpSpPr>
      <p:sp>
        <p:nvSpPr>
          <p:cNvPr id="242"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43"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244"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245" name="Body Level One…"/>
          <p:cNvSpPr txBox="1">
            <a:spLocks noGrp="1"/>
          </p:cNvSpPr>
          <p:nvPr>
            <p:ph type="body" sz="quarter" idx="1"/>
          </p:nvPr>
        </p:nvSpPr>
        <p:spPr>
          <a:xfrm>
            <a:off x="-5557" y="11911328"/>
            <a:ext cx="24395114" cy="844551"/>
          </a:xfrm>
          <a:prstGeom prst="rect">
            <a:avLst/>
          </a:prstGeom>
          <a:solidFill>
            <a:srgbClr val="545A61"/>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246"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Lumitron Logo 2 Grey Callouts">
    <p:spTree>
      <p:nvGrpSpPr>
        <p:cNvPr id="1" name=""/>
        <p:cNvGrpSpPr/>
        <p:nvPr/>
      </p:nvGrpSpPr>
      <p:grpSpPr>
        <a:xfrm>
          <a:off x="0" y="0"/>
          <a:ext cx="0" cy="0"/>
          <a:chOff x="0" y="0"/>
          <a:chExt cx="0" cy="0"/>
        </a:xfrm>
      </p:grpSpPr>
      <p:sp>
        <p:nvSpPr>
          <p:cNvPr id="253"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54"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255"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256" name="Body Level One…"/>
          <p:cNvSpPr txBox="1">
            <a:spLocks noGrp="1"/>
          </p:cNvSpPr>
          <p:nvPr>
            <p:ph type="body" sz="quarter" idx="1"/>
          </p:nvPr>
        </p:nvSpPr>
        <p:spPr>
          <a:xfrm>
            <a:off x="-5557" y="11544517"/>
            <a:ext cx="24395114" cy="1211362"/>
          </a:xfrm>
          <a:prstGeom prst="rect">
            <a:avLst/>
          </a:prstGeom>
          <a:solidFill>
            <a:srgbClr val="545A61"/>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257"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Lumitron Grey ">
    <p:spTree>
      <p:nvGrpSpPr>
        <p:cNvPr id="1" name=""/>
        <p:cNvGrpSpPr/>
        <p:nvPr/>
      </p:nvGrpSpPr>
      <p:grpSpPr>
        <a:xfrm>
          <a:off x="0" y="0"/>
          <a:ext cx="0" cy="0"/>
          <a:chOff x="0" y="0"/>
          <a:chExt cx="0" cy="0"/>
        </a:xfrm>
      </p:grpSpPr>
      <p:sp>
        <p:nvSpPr>
          <p:cNvPr id="264" name="Use cases - medical imaging and therapy"/>
          <p:cNvSpPr/>
          <p:nvPr/>
        </p:nvSpPr>
        <p:spPr>
          <a:xfrm>
            <a:off x="3971" y="563901"/>
            <a:ext cx="24384004" cy="1539003"/>
          </a:xfrm>
          <a:prstGeom prst="rect">
            <a:avLst/>
          </a:prstGeom>
          <a:solidFill>
            <a:srgbClr val="545A61">
              <a:alpha val="80040"/>
            </a:srgbClr>
          </a:soli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65"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66"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Lumitron Blue #1">
    <p:spTree>
      <p:nvGrpSpPr>
        <p:cNvPr id="1" name=""/>
        <p:cNvGrpSpPr/>
        <p:nvPr/>
      </p:nvGrpSpPr>
      <p:grpSpPr>
        <a:xfrm>
          <a:off x="0" y="0"/>
          <a:ext cx="0" cy="0"/>
          <a:chOff x="0" y="0"/>
          <a:chExt cx="0" cy="0"/>
        </a:xfrm>
      </p:grpSpPr>
      <p:sp>
        <p:nvSpPr>
          <p:cNvPr id="273" name="Use cases - medical imaging and therapy"/>
          <p:cNvSpPr/>
          <p:nvPr/>
        </p:nvSpPr>
        <p:spPr>
          <a:xfrm>
            <a:off x="3971" y="563901"/>
            <a:ext cx="24384004" cy="1539003"/>
          </a:xfrm>
          <a:prstGeom prst="rect">
            <a:avLst/>
          </a:prstGeom>
          <a:solidFill>
            <a:srgbClr val="00A0FF">
              <a:alpha val="80040"/>
            </a:srgbClr>
          </a:soli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74"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75"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Lumitron Blue #2">
    <p:spTree>
      <p:nvGrpSpPr>
        <p:cNvPr id="1" name=""/>
        <p:cNvGrpSpPr/>
        <p:nvPr/>
      </p:nvGrpSpPr>
      <p:grpSpPr>
        <a:xfrm>
          <a:off x="0" y="0"/>
          <a:ext cx="0" cy="0"/>
          <a:chOff x="0" y="0"/>
          <a:chExt cx="0" cy="0"/>
        </a:xfrm>
      </p:grpSpPr>
      <p:sp>
        <p:nvSpPr>
          <p:cNvPr id="282" name="Use cases - medical imaging and therapy"/>
          <p:cNvSpPr/>
          <p:nvPr/>
        </p:nvSpPr>
        <p:spPr>
          <a:xfrm>
            <a:off x="3971" y="563901"/>
            <a:ext cx="24384004" cy="1539003"/>
          </a:xfrm>
          <a:prstGeom prst="rect">
            <a:avLst/>
          </a:prstGeom>
          <a:solidFill>
            <a:srgbClr val="184897">
              <a:alpha val="80040"/>
            </a:srgbClr>
          </a:soli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83"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84"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UCI Blue">
    <p:spTree>
      <p:nvGrpSpPr>
        <p:cNvPr id="1" name=""/>
        <p:cNvGrpSpPr/>
        <p:nvPr/>
      </p:nvGrpSpPr>
      <p:grpSpPr>
        <a:xfrm>
          <a:off x="0" y="0"/>
          <a:ext cx="0" cy="0"/>
          <a:chOff x="0" y="0"/>
          <a:chExt cx="0" cy="0"/>
        </a:xfrm>
      </p:grpSpPr>
      <p:sp>
        <p:nvSpPr>
          <p:cNvPr id="291" name="Use cases - medical imaging and therapy"/>
          <p:cNvSpPr/>
          <p:nvPr/>
        </p:nvSpPr>
        <p:spPr>
          <a:xfrm>
            <a:off x="3971" y="563901"/>
            <a:ext cx="24384004" cy="1539003"/>
          </a:xfrm>
          <a:prstGeom prst="rect">
            <a:avLst/>
          </a:prstGeom>
          <a:solidFill>
            <a:srgbClr val="2C649F">
              <a:alpha val="80040"/>
            </a:srgbClr>
          </a:soli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292"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293"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Lumitron Black/Grey ">
    <p:spTree>
      <p:nvGrpSpPr>
        <p:cNvPr id="1" name=""/>
        <p:cNvGrpSpPr/>
        <p:nvPr/>
      </p:nvGrpSpPr>
      <p:grpSpPr>
        <a:xfrm>
          <a:off x="0" y="0"/>
          <a:ext cx="0" cy="0"/>
          <a:chOff x="0" y="0"/>
          <a:chExt cx="0" cy="0"/>
        </a:xfrm>
      </p:grpSpPr>
      <p:sp>
        <p:nvSpPr>
          <p:cNvPr id="2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30"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31"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32"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UCI Blue w/Logo">
    <p:spTree>
      <p:nvGrpSpPr>
        <p:cNvPr id="1" name=""/>
        <p:cNvGrpSpPr/>
        <p:nvPr/>
      </p:nvGrpSpPr>
      <p:grpSpPr>
        <a:xfrm>
          <a:off x="0" y="0"/>
          <a:ext cx="0" cy="0"/>
          <a:chOff x="0" y="0"/>
          <a:chExt cx="0" cy="0"/>
        </a:xfrm>
      </p:grpSpPr>
      <p:sp>
        <p:nvSpPr>
          <p:cNvPr id="300" name="Use cases - medical imaging and therapy"/>
          <p:cNvSpPr/>
          <p:nvPr/>
        </p:nvSpPr>
        <p:spPr>
          <a:xfrm>
            <a:off x="3971" y="563901"/>
            <a:ext cx="24384004" cy="1539003"/>
          </a:xfrm>
          <a:prstGeom prst="rect">
            <a:avLst/>
          </a:prstGeom>
          <a:solidFill>
            <a:srgbClr val="2C649F">
              <a:alpha val="80040"/>
            </a:srgbClr>
          </a:soli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301"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30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303" name="uci-secondary-wordmark-blue.png" descr="uci-secondary-wordmark-blue.png"/>
          <p:cNvPicPr>
            <a:picLocks noChangeAspect="1"/>
          </p:cNvPicPr>
          <p:nvPr/>
        </p:nvPicPr>
        <p:blipFill>
          <a:blip r:embed="rId2"/>
          <a:stretch>
            <a:fillRect/>
          </a:stretch>
        </p:blipFill>
        <p:spPr>
          <a:xfrm>
            <a:off x="20928934" y="12929350"/>
            <a:ext cx="3175001" cy="518700"/>
          </a:xfrm>
          <a:prstGeom prst="rect">
            <a:avLst/>
          </a:prstGeom>
          <a:ln w="12700">
            <a:miter lim="400000"/>
          </a:ln>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10" name="Title Text"/>
          <p:cNvSpPr txBox="1">
            <a:spLocks noGrp="1"/>
          </p:cNvSpPr>
          <p:nvPr>
            <p:ph type="title"/>
          </p:nvPr>
        </p:nvSpPr>
        <p:spPr>
          <a:xfrm>
            <a:off x="3048000" y="2244725"/>
            <a:ext cx="18288000" cy="4775202"/>
          </a:xfrm>
          <a:prstGeom prst="rect">
            <a:avLst/>
          </a:prstGeom>
        </p:spPr>
        <p:txBody>
          <a:bodyPr lIns="91438" tIns="91438" rIns="91438" bIns="91438" anchor="b">
            <a:normAutofit/>
          </a:bodyPr>
          <a:lstStyle>
            <a:lvl1pPr algn="ctr" defTabSz="1828800">
              <a:lnSpc>
                <a:spcPct val="90000"/>
              </a:lnSpc>
              <a:defRPr sz="12000" b="0">
                <a:solidFill>
                  <a:srgbClr val="000000"/>
                </a:solidFill>
                <a:latin typeface="+mj-lt"/>
                <a:ea typeface="+mj-ea"/>
                <a:cs typeface="+mj-cs"/>
                <a:sym typeface="Calibri"/>
              </a:defRPr>
            </a:lvl1pPr>
          </a:lstStyle>
          <a:p>
            <a:r>
              <a:t>Title Text</a:t>
            </a:r>
          </a:p>
        </p:txBody>
      </p:sp>
      <p:sp>
        <p:nvSpPr>
          <p:cNvPr id="311" name="Body Level One…"/>
          <p:cNvSpPr txBox="1">
            <a:spLocks noGrp="1"/>
          </p:cNvSpPr>
          <p:nvPr>
            <p:ph type="body" sz="quarter" idx="1"/>
          </p:nvPr>
        </p:nvSpPr>
        <p:spPr>
          <a:xfrm>
            <a:off x="3048000" y="7204075"/>
            <a:ext cx="18288000" cy="3311525"/>
          </a:xfrm>
          <a:prstGeom prst="rect">
            <a:avLst/>
          </a:prstGeom>
        </p:spPr>
        <p:txBody>
          <a:bodyPr lIns="91438" tIns="91438" rIns="91438" bIns="91438">
            <a:normAutofit/>
          </a:bodyPr>
          <a:lstStyle>
            <a:lvl1pPr algn="ctr" defTabSz="1828800">
              <a:lnSpc>
                <a:spcPct val="90000"/>
              </a:lnSpc>
              <a:spcBef>
                <a:spcPts val="2000"/>
              </a:spcBef>
              <a:defRPr sz="4800" b="0">
                <a:latin typeface="+mj-lt"/>
                <a:ea typeface="+mj-ea"/>
                <a:cs typeface="+mj-cs"/>
                <a:sym typeface="Calibri"/>
              </a:defRPr>
            </a:lvl1pPr>
            <a:lvl2pPr indent="0" algn="ctr" defTabSz="1828800">
              <a:lnSpc>
                <a:spcPct val="90000"/>
              </a:lnSpc>
              <a:spcBef>
                <a:spcPts val="2000"/>
              </a:spcBef>
              <a:defRPr sz="4800" b="0">
                <a:latin typeface="+mj-lt"/>
                <a:ea typeface="+mj-ea"/>
                <a:cs typeface="+mj-cs"/>
                <a:sym typeface="Calibri"/>
              </a:defRPr>
            </a:lvl2pPr>
            <a:lvl3pPr indent="0" algn="ctr" defTabSz="1828800">
              <a:lnSpc>
                <a:spcPct val="90000"/>
              </a:lnSpc>
              <a:spcBef>
                <a:spcPts val="2000"/>
              </a:spcBef>
              <a:defRPr sz="4800" b="0">
                <a:latin typeface="+mj-lt"/>
                <a:ea typeface="+mj-ea"/>
                <a:cs typeface="+mj-cs"/>
                <a:sym typeface="Calibri"/>
              </a:defRPr>
            </a:lvl3pPr>
            <a:lvl4pPr indent="0" algn="ctr" defTabSz="1828800">
              <a:lnSpc>
                <a:spcPct val="90000"/>
              </a:lnSpc>
              <a:spcBef>
                <a:spcPts val="2000"/>
              </a:spcBef>
              <a:defRPr sz="4800" b="0">
                <a:latin typeface="+mj-lt"/>
                <a:ea typeface="+mj-ea"/>
                <a:cs typeface="+mj-cs"/>
                <a:sym typeface="Calibri"/>
              </a:defRPr>
            </a:lvl4pPr>
            <a:lvl5pPr indent="0" algn="ctr" defTabSz="1828800">
              <a:lnSpc>
                <a:spcPct val="90000"/>
              </a:lnSpc>
              <a:spcBef>
                <a:spcPts val="2000"/>
              </a:spcBef>
              <a:defRPr sz="48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312" name="LTech_wordmark_primary_RGB(300ppi).png" descr="LTech_wordmark_primary_RGB(300ppi).png"/>
          <p:cNvPicPr>
            <a:picLocks noChangeAspect="1"/>
          </p:cNvPicPr>
          <p:nvPr/>
        </p:nvPicPr>
        <p:blipFill>
          <a:blip r:embed="rId2"/>
          <a:stretch>
            <a:fillRect/>
          </a:stretch>
        </p:blipFill>
        <p:spPr>
          <a:xfrm>
            <a:off x="20789234" y="12837664"/>
            <a:ext cx="3175001" cy="651353"/>
          </a:xfrm>
          <a:prstGeom prst="rect">
            <a:avLst/>
          </a:prstGeom>
          <a:ln w="12700">
            <a:miter lim="400000"/>
          </a:ln>
        </p:spPr>
      </p:pic>
      <p:sp>
        <p:nvSpPr>
          <p:cNvPr id="31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1663700" y="3419476"/>
            <a:ext cx="21031200" cy="5705474"/>
          </a:xfrm>
          <a:prstGeom prst="rect">
            <a:avLst/>
          </a:prstGeom>
        </p:spPr>
        <p:txBody>
          <a:bodyPr lIns="91438" tIns="91438" rIns="91438" bIns="91438" anchor="b">
            <a:normAutofit/>
          </a:bodyPr>
          <a:lstStyle>
            <a:lvl1pPr defTabSz="1828800">
              <a:lnSpc>
                <a:spcPct val="90000"/>
              </a:lnSpc>
              <a:defRPr sz="12000" b="0">
                <a:solidFill>
                  <a:srgbClr val="000000"/>
                </a:solidFill>
                <a:latin typeface="+mj-lt"/>
                <a:ea typeface="+mj-ea"/>
                <a:cs typeface="+mj-cs"/>
                <a:sym typeface="Calibri"/>
              </a:defRPr>
            </a:lvl1pPr>
          </a:lstStyle>
          <a:p>
            <a:r>
              <a:t>Title Text</a:t>
            </a:r>
          </a:p>
        </p:txBody>
      </p:sp>
      <p:sp>
        <p:nvSpPr>
          <p:cNvPr id="321" name="Body Level One…"/>
          <p:cNvSpPr txBox="1">
            <a:spLocks noGrp="1"/>
          </p:cNvSpPr>
          <p:nvPr>
            <p:ph type="body" sz="quarter" idx="1"/>
          </p:nvPr>
        </p:nvSpPr>
        <p:spPr>
          <a:xfrm>
            <a:off x="1663700" y="9178925"/>
            <a:ext cx="21031200" cy="3000375"/>
          </a:xfrm>
          <a:prstGeom prst="rect">
            <a:avLst/>
          </a:prstGeom>
        </p:spPr>
        <p:txBody>
          <a:bodyPr lIns="91438" tIns="91438" rIns="91438" bIns="91438">
            <a:normAutofit/>
          </a:bodyPr>
          <a:lstStyle>
            <a:lvl1pPr defTabSz="1828800">
              <a:lnSpc>
                <a:spcPct val="90000"/>
              </a:lnSpc>
              <a:spcBef>
                <a:spcPts val="2000"/>
              </a:spcBef>
              <a:defRPr sz="4800" b="0">
                <a:solidFill>
                  <a:srgbClr val="888888"/>
                </a:solidFill>
                <a:latin typeface="+mj-lt"/>
                <a:ea typeface="+mj-ea"/>
                <a:cs typeface="+mj-cs"/>
                <a:sym typeface="Calibri"/>
              </a:defRPr>
            </a:lvl1pPr>
            <a:lvl2pPr indent="0" defTabSz="1828800">
              <a:lnSpc>
                <a:spcPct val="90000"/>
              </a:lnSpc>
              <a:spcBef>
                <a:spcPts val="2000"/>
              </a:spcBef>
              <a:defRPr sz="4800" b="0">
                <a:solidFill>
                  <a:srgbClr val="888888"/>
                </a:solidFill>
                <a:latin typeface="+mj-lt"/>
                <a:ea typeface="+mj-ea"/>
                <a:cs typeface="+mj-cs"/>
                <a:sym typeface="Calibri"/>
              </a:defRPr>
            </a:lvl2pPr>
            <a:lvl3pPr indent="0" defTabSz="1828800">
              <a:lnSpc>
                <a:spcPct val="90000"/>
              </a:lnSpc>
              <a:spcBef>
                <a:spcPts val="2000"/>
              </a:spcBef>
              <a:defRPr sz="4800" b="0">
                <a:solidFill>
                  <a:srgbClr val="888888"/>
                </a:solidFill>
                <a:latin typeface="+mj-lt"/>
                <a:ea typeface="+mj-ea"/>
                <a:cs typeface="+mj-cs"/>
                <a:sym typeface="Calibri"/>
              </a:defRPr>
            </a:lvl3pPr>
            <a:lvl4pPr indent="0" defTabSz="1828800">
              <a:lnSpc>
                <a:spcPct val="90000"/>
              </a:lnSpc>
              <a:spcBef>
                <a:spcPts val="2000"/>
              </a:spcBef>
              <a:defRPr sz="4800" b="0">
                <a:solidFill>
                  <a:srgbClr val="888888"/>
                </a:solidFill>
                <a:latin typeface="+mj-lt"/>
                <a:ea typeface="+mj-ea"/>
                <a:cs typeface="+mj-cs"/>
                <a:sym typeface="Calibri"/>
              </a:defRPr>
            </a:lvl4pPr>
            <a:lvl5pPr indent="0" defTabSz="1828800">
              <a:lnSpc>
                <a:spcPct val="90000"/>
              </a:lnSpc>
              <a:spcBef>
                <a:spcPts val="2000"/>
              </a:spcBef>
              <a:defRPr sz="4800" b="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322" name="LTech_wordmark_primary_RGB(300ppi).png" descr="LTech_wordmark_primary_RGB(300ppi).png"/>
          <p:cNvPicPr>
            <a:picLocks noChangeAspect="1"/>
          </p:cNvPicPr>
          <p:nvPr/>
        </p:nvPicPr>
        <p:blipFill>
          <a:blip r:embed="rId2"/>
          <a:stretch>
            <a:fillRect/>
          </a:stretch>
        </p:blipFill>
        <p:spPr>
          <a:xfrm>
            <a:off x="20789234" y="12837664"/>
            <a:ext cx="3175001" cy="651353"/>
          </a:xfrm>
          <a:prstGeom prst="rect">
            <a:avLst/>
          </a:prstGeom>
          <a:ln w="12700">
            <a:miter lim="400000"/>
          </a:ln>
        </p:spPr>
      </p:pic>
      <p:sp>
        <p:nvSpPr>
          <p:cNvPr id="32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33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31" name="Title Text"/>
          <p:cNvSpPr txBox="1">
            <a:spLocks noGrp="1"/>
          </p:cNvSpPr>
          <p:nvPr>
            <p:ph type="title"/>
          </p:nvPr>
        </p:nvSpPr>
        <p:spPr>
          <a:xfrm>
            <a:off x="1676400" y="730250"/>
            <a:ext cx="21031200"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332" name="Body Level One…"/>
          <p:cNvSpPr txBox="1">
            <a:spLocks noGrp="1"/>
          </p:cNvSpPr>
          <p:nvPr>
            <p:ph type="body" sz="half" idx="1"/>
          </p:nvPr>
        </p:nvSpPr>
        <p:spPr>
          <a:xfrm>
            <a:off x="1676400" y="3651250"/>
            <a:ext cx="10363200" cy="8702676"/>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5600" b="0">
                <a:latin typeface="+mj-lt"/>
                <a:ea typeface="+mj-ea"/>
                <a:cs typeface="+mj-cs"/>
                <a:sym typeface="Calibri"/>
              </a:defRPr>
            </a:lvl1pPr>
            <a:lvl2pPr marL="990600" indent="-533400" defTabSz="1828800">
              <a:lnSpc>
                <a:spcPct val="90000"/>
              </a:lnSpc>
              <a:spcBef>
                <a:spcPts val="2000"/>
              </a:spcBef>
              <a:buSzPct val="100000"/>
              <a:buFont typeface="Arial"/>
              <a:buChar char="•"/>
              <a:defRPr sz="5600" b="0">
                <a:latin typeface="+mj-lt"/>
                <a:ea typeface="+mj-ea"/>
                <a:cs typeface="+mj-cs"/>
                <a:sym typeface="Calibri"/>
              </a:defRPr>
            </a:lvl2pPr>
            <a:lvl3pPr marL="1554478" indent="-640078" defTabSz="1828800">
              <a:lnSpc>
                <a:spcPct val="90000"/>
              </a:lnSpc>
              <a:spcBef>
                <a:spcPts val="2000"/>
              </a:spcBef>
              <a:buSzPct val="100000"/>
              <a:buFont typeface="Arial"/>
              <a:buChar char="•"/>
              <a:defRPr sz="5600" b="0">
                <a:latin typeface="+mj-lt"/>
                <a:ea typeface="+mj-ea"/>
                <a:cs typeface="+mj-cs"/>
                <a:sym typeface="Calibri"/>
              </a:defRPr>
            </a:lvl3pPr>
            <a:lvl4pPr marL="2082800" indent="-711200" defTabSz="1828800">
              <a:lnSpc>
                <a:spcPct val="90000"/>
              </a:lnSpc>
              <a:spcBef>
                <a:spcPts val="2000"/>
              </a:spcBef>
              <a:buSzPct val="100000"/>
              <a:buFont typeface="Arial"/>
              <a:buChar char="•"/>
              <a:defRPr sz="5600" b="0">
                <a:latin typeface="+mj-lt"/>
                <a:ea typeface="+mj-ea"/>
                <a:cs typeface="+mj-cs"/>
                <a:sym typeface="Calibri"/>
              </a:defRPr>
            </a:lvl4pPr>
            <a:lvl5pPr marL="2540000" indent="-711200" defTabSz="1828800">
              <a:lnSpc>
                <a:spcPct val="90000"/>
              </a:lnSpc>
              <a:spcBef>
                <a:spcPts val="2000"/>
              </a:spcBef>
              <a:buSzPct val="100000"/>
              <a:buFont typeface="Arial"/>
              <a:buChar char="•"/>
              <a:defRPr sz="56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34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41" name="Title Text"/>
          <p:cNvSpPr txBox="1">
            <a:spLocks noGrp="1"/>
          </p:cNvSpPr>
          <p:nvPr>
            <p:ph type="title"/>
          </p:nvPr>
        </p:nvSpPr>
        <p:spPr>
          <a:xfrm>
            <a:off x="1679575" y="730250"/>
            <a:ext cx="21031202"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342" name="Body Level One…"/>
          <p:cNvSpPr txBox="1">
            <a:spLocks noGrp="1"/>
          </p:cNvSpPr>
          <p:nvPr>
            <p:ph type="body" sz="quarter" idx="1"/>
          </p:nvPr>
        </p:nvSpPr>
        <p:spPr>
          <a:xfrm>
            <a:off x="1679575" y="3362326"/>
            <a:ext cx="10315576" cy="1647826"/>
          </a:xfrm>
          <a:prstGeom prst="rect">
            <a:avLst/>
          </a:prstGeom>
        </p:spPr>
        <p:txBody>
          <a:bodyPr lIns="91438" tIns="91438" rIns="91438" bIns="91438" anchor="b">
            <a:normAutofit/>
          </a:bodyPr>
          <a:lstStyle>
            <a:lvl1pPr defTabSz="1828800">
              <a:lnSpc>
                <a:spcPct val="90000"/>
              </a:lnSpc>
              <a:spcBef>
                <a:spcPts val="2000"/>
              </a:spcBef>
              <a:defRPr sz="4800">
                <a:latin typeface="+mn-lt"/>
                <a:ea typeface="+mn-ea"/>
                <a:cs typeface="+mn-cs"/>
                <a:sym typeface="Helvetica"/>
              </a:defRPr>
            </a:lvl1pPr>
            <a:lvl2pPr indent="0" defTabSz="1828800">
              <a:lnSpc>
                <a:spcPct val="90000"/>
              </a:lnSpc>
              <a:spcBef>
                <a:spcPts val="2000"/>
              </a:spcBef>
              <a:defRPr sz="4800">
                <a:latin typeface="+mn-lt"/>
                <a:ea typeface="+mn-ea"/>
                <a:cs typeface="+mn-cs"/>
                <a:sym typeface="Helvetica"/>
              </a:defRPr>
            </a:lvl2pPr>
            <a:lvl3pPr indent="0" defTabSz="1828800">
              <a:lnSpc>
                <a:spcPct val="90000"/>
              </a:lnSpc>
              <a:spcBef>
                <a:spcPts val="2000"/>
              </a:spcBef>
              <a:defRPr sz="4800">
                <a:latin typeface="+mn-lt"/>
                <a:ea typeface="+mn-ea"/>
                <a:cs typeface="+mn-cs"/>
                <a:sym typeface="Helvetica"/>
              </a:defRPr>
            </a:lvl3pPr>
            <a:lvl4pPr indent="0" defTabSz="1828800">
              <a:lnSpc>
                <a:spcPct val="90000"/>
              </a:lnSpc>
              <a:spcBef>
                <a:spcPts val="2000"/>
              </a:spcBef>
              <a:defRPr sz="4800">
                <a:latin typeface="+mn-lt"/>
                <a:ea typeface="+mn-ea"/>
                <a:cs typeface="+mn-cs"/>
                <a:sym typeface="Helvetica"/>
              </a:defRPr>
            </a:lvl4pPr>
            <a:lvl5pPr indent="0" defTabSz="1828800">
              <a:lnSpc>
                <a:spcPct val="90000"/>
              </a:lnSpc>
              <a:spcBef>
                <a:spcPts val="2000"/>
              </a:spcBef>
              <a:defRPr sz="4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43" name="Rectangle"/>
          <p:cNvSpPr>
            <a:spLocks noGrp="1"/>
          </p:cNvSpPr>
          <p:nvPr>
            <p:ph type="body" sz="quarter" idx="21"/>
          </p:nvPr>
        </p:nvSpPr>
        <p:spPr>
          <a:xfrm>
            <a:off x="12344400" y="3362326"/>
            <a:ext cx="10366376" cy="1647826"/>
          </a:xfrm>
          <a:prstGeom prst="rect">
            <a:avLst/>
          </a:prstGeom>
        </p:spPr>
        <p:txBody>
          <a:bodyPr lIns="91438" tIns="91438" rIns="91438" bIns="91438" anchor="b">
            <a:normAutofit/>
          </a:bodyPr>
          <a:lstStyle/>
          <a:p>
            <a:pPr marL="457200" indent="-457200" defTabSz="1828800">
              <a:lnSpc>
                <a:spcPct val="90000"/>
              </a:lnSpc>
              <a:spcBef>
                <a:spcPts val="2000"/>
              </a:spcBef>
              <a:buSzPct val="100000"/>
              <a:buFont typeface="Arial"/>
              <a:buChar char="•"/>
              <a:defRPr sz="5600" b="0">
                <a:latin typeface="+mj-lt"/>
                <a:ea typeface="+mj-ea"/>
                <a:cs typeface="+mj-cs"/>
                <a:sym typeface="Calibri"/>
              </a:defRPr>
            </a:pPr>
            <a:endParaRPr/>
          </a:p>
        </p:txBody>
      </p:sp>
      <p:sp>
        <p:nvSpPr>
          <p:cNvPr id="344"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51"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52" name="Title Text"/>
          <p:cNvSpPr txBox="1">
            <a:spLocks noGrp="1"/>
          </p:cNvSpPr>
          <p:nvPr>
            <p:ph type="title"/>
          </p:nvPr>
        </p:nvSpPr>
        <p:spPr>
          <a:xfrm>
            <a:off x="1676400" y="730250"/>
            <a:ext cx="21031200"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35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360" name="LTech_wordmark_primary_RGB(300ppi).png" descr="LTech_wordmark_primary_RGB(300ppi).png"/>
          <p:cNvPicPr>
            <a:picLocks noChangeAspect="1"/>
          </p:cNvPicPr>
          <p:nvPr/>
        </p:nvPicPr>
        <p:blipFill>
          <a:blip r:embed="rId2"/>
          <a:stretch>
            <a:fillRect/>
          </a:stretch>
        </p:blipFill>
        <p:spPr>
          <a:xfrm>
            <a:off x="20789234" y="12837664"/>
            <a:ext cx="3175001" cy="651353"/>
          </a:xfrm>
          <a:prstGeom prst="rect">
            <a:avLst/>
          </a:prstGeom>
          <a:ln w="12700">
            <a:miter lim="400000"/>
          </a:ln>
        </p:spPr>
      </p:pic>
      <p:sp>
        <p:nvSpPr>
          <p:cNvPr id="361"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368"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69" name="Title Text"/>
          <p:cNvSpPr txBox="1">
            <a:spLocks noGrp="1"/>
          </p:cNvSpPr>
          <p:nvPr>
            <p:ph type="title"/>
          </p:nvPr>
        </p:nvSpPr>
        <p:spPr>
          <a:xfrm>
            <a:off x="1679575" y="914400"/>
            <a:ext cx="7864476" cy="3200400"/>
          </a:xfrm>
          <a:prstGeom prst="rect">
            <a:avLst/>
          </a:prstGeom>
        </p:spPr>
        <p:txBody>
          <a:bodyPr lIns="91438" tIns="91438" rIns="91438" bIns="91438" anchor="b">
            <a:normAutofit/>
          </a:bodyPr>
          <a:lstStyle>
            <a:lvl1pPr defTabSz="1828800">
              <a:lnSpc>
                <a:spcPct val="90000"/>
              </a:lnSpc>
              <a:defRPr sz="6400" b="0">
                <a:solidFill>
                  <a:srgbClr val="000000"/>
                </a:solidFill>
                <a:latin typeface="+mj-lt"/>
                <a:ea typeface="+mj-ea"/>
                <a:cs typeface="+mj-cs"/>
                <a:sym typeface="Calibri"/>
              </a:defRPr>
            </a:lvl1pPr>
          </a:lstStyle>
          <a:p>
            <a:r>
              <a:t>Title Text</a:t>
            </a:r>
          </a:p>
        </p:txBody>
      </p:sp>
      <p:sp>
        <p:nvSpPr>
          <p:cNvPr id="370" name="Body Level One…"/>
          <p:cNvSpPr txBox="1">
            <a:spLocks noGrp="1"/>
          </p:cNvSpPr>
          <p:nvPr>
            <p:ph type="body" sz="half" idx="1"/>
          </p:nvPr>
        </p:nvSpPr>
        <p:spPr>
          <a:xfrm>
            <a:off x="10366375" y="1974850"/>
            <a:ext cx="12344401" cy="9747250"/>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6400" b="0">
                <a:latin typeface="+mj-lt"/>
                <a:ea typeface="+mj-ea"/>
                <a:cs typeface="+mj-cs"/>
                <a:sym typeface="Calibri"/>
              </a:defRPr>
            </a:lvl1pPr>
            <a:lvl2pPr marL="979714" indent="-522513" defTabSz="1828800">
              <a:lnSpc>
                <a:spcPct val="90000"/>
              </a:lnSpc>
              <a:spcBef>
                <a:spcPts val="2000"/>
              </a:spcBef>
              <a:buSzPct val="100000"/>
              <a:buFont typeface="Arial"/>
              <a:buChar char="•"/>
              <a:defRPr sz="6400" b="0">
                <a:latin typeface="+mj-lt"/>
                <a:ea typeface="+mj-ea"/>
                <a:cs typeface="+mj-cs"/>
                <a:sym typeface="Calibri"/>
              </a:defRPr>
            </a:lvl2pPr>
            <a:lvl3pPr marL="1524000" indent="-609600" defTabSz="1828800">
              <a:lnSpc>
                <a:spcPct val="90000"/>
              </a:lnSpc>
              <a:spcBef>
                <a:spcPts val="2000"/>
              </a:spcBef>
              <a:buSzPct val="100000"/>
              <a:buFont typeface="Arial"/>
              <a:buChar char="•"/>
              <a:defRPr sz="6400" b="0">
                <a:latin typeface="+mj-lt"/>
                <a:ea typeface="+mj-ea"/>
                <a:cs typeface="+mj-cs"/>
                <a:sym typeface="Calibri"/>
              </a:defRPr>
            </a:lvl3pPr>
            <a:lvl4pPr marL="2103120" indent="-731519" defTabSz="1828800">
              <a:lnSpc>
                <a:spcPct val="90000"/>
              </a:lnSpc>
              <a:spcBef>
                <a:spcPts val="2000"/>
              </a:spcBef>
              <a:buSzPct val="100000"/>
              <a:buFont typeface="Arial"/>
              <a:buChar char="•"/>
              <a:defRPr sz="6400" b="0">
                <a:latin typeface="+mj-lt"/>
                <a:ea typeface="+mj-ea"/>
                <a:cs typeface="+mj-cs"/>
                <a:sym typeface="Calibri"/>
              </a:defRPr>
            </a:lvl4pPr>
            <a:lvl5pPr marL="2560320" indent="-731520" defTabSz="1828800">
              <a:lnSpc>
                <a:spcPct val="90000"/>
              </a:lnSpc>
              <a:spcBef>
                <a:spcPts val="2000"/>
              </a:spcBef>
              <a:buSzPct val="100000"/>
              <a:buFont typeface="Arial"/>
              <a:buChar char="•"/>
              <a:defRPr sz="64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1" name="Rectangle"/>
          <p:cNvSpPr>
            <a:spLocks noGrp="1"/>
          </p:cNvSpPr>
          <p:nvPr>
            <p:ph type="body" sz="quarter" idx="21"/>
          </p:nvPr>
        </p:nvSpPr>
        <p:spPr>
          <a:xfrm>
            <a:off x="1679575" y="4114800"/>
            <a:ext cx="7864475" cy="7623176"/>
          </a:xfrm>
          <a:prstGeom prst="rect">
            <a:avLst/>
          </a:prstGeom>
        </p:spPr>
        <p:txBody>
          <a:bodyPr lIns="91438" tIns="91438" rIns="91438" bIns="91438">
            <a:normAutofit/>
          </a:bodyPr>
          <a:lstStyle/>
          <a:p>
            <a:pPr marL="457200" indent="-457200" defTabSz="1828800">
              <a:lnSpc>
                <a:spcPct val="90000"/>
              </a:lnSpc>
              <a:spcBef>
                <a:spcPts val="2000"/>
              </a:spcBef>
              <a:buSzPct val="100000"/>
              <a:buFont typeface="Arial"/>
              <a:buChar char="•"/>
              <a:defRPr sz="5600" b="0">
                <a:latin typeface="+mj-lt"/>
                <a:ea typeface="+mj-ea"/>
                <a:cs typeface="+mj-cs"/>
                <a:sym typeface="Calibri"/>
              </a:defRPr>
            </a:pPr>
            <a:endParaRPr/>
          </a:p>
        </p:txBody>
      </p:sp>
      <p:sp>
        <p:nvSpPr>
          <p:cNvPr id="372"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379"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80" name="Title Text"/>
          <p:cNvSpPr txBox="1">
            <a:spLocks noGrp="1"/>
          </p:cNvSpPr>
          <p:nvPr>
            <p:ph type="title"/>
          </p:nvPr>
        </p:nvSpPr>
        <p:spPr>
          <a:xfrm>
            <a:off x="1679575" y="914400"/>
            <a:ext cx="7864476" cy="3200400"/>
          </a:xfrm>
          <a:prstGeom prst="rect">
            <a:avLst/>
          </a:prstGeom>
        </p:spPr>
        <p:txBody>
          <a:bodyPr lIns="91438" tIns="91438" rIns="91438" bIns="91438" anchor="b">
            <a:normAutofit/>
          </a:bodyPr>
          <a:lstStyle>
            <a:lvl1pPr defTabSz="1828800">
              <a:lnSpc>
                <a:spcPct val="90000"/>
              </a:lnSpc>
              <a:defRPr sz="6400" b="0">
                <a:solidFill>
                  <a:srgbClr val="000000"/>
                </a:solidFill>
                <a:latin typeface="+mj-lt"/>
                <a:ea typeface="+mj-ea"/>
                <a:cs typeface="+mj-cs"/>
                <a:sym typeface="Calibri"/>
              </a:defRPr>
            </a:lvl1pPr>
          </a:lstStyle>
          <a:p>
            <a:r>
              <a:t>Title Text</a:t>
            </a:r>
          </a:p>
        </p:txBody>
      </p:sp>
      <p:sp>
        <p:nvSpPr>
          <p:cNvPr id="381" name="Image"/>
          <p:cNvSpPr>
            <a:spLocks noGrp="1"/>
          </p:cNvSpPr>
          <p:nvPr>
            <p:ph type="pic" sz="half" idx="21"/>
          </p:nvPr>
        </p:nvSpPr>
        <p:spPr>
          <a:xfrm>
            <a:off x="10366375" y="1974850"/>
            <a:ext cx="12344401" cy="9747250"/>
          </a:xfrm>
          <a:prstGeom prst="rect">
            <a:avLst/>
          </a:prstGeom>
        </p:spPr>
        <p:txBody>
          <a:bodyPr lIns="91439" tIns="45719" rIns="91439" bIns="45719"/>
          <a:lstStyle/>
          <a:p>
            <a:endParaRPr/>
          </a:p>
        </p:txBody>
      </p:sp>
      <p:sp>
        <p:nvSpPr>
          <p:cNvPr id="382" name="Body Level One…"/>
          <p:cNvSpPr txBox="1">
            <a:spLocks noGrp="1"/>
          </p:cNvSpPr>
          <p:nvPr>
            <p:ph type="body" sz="quarter" idx="1"/>
          </p:nvPr>
        </p:nvSpPr>
        <p:spPr>
          <a:xfrm>
            <a:off x="1679575" y="4114800"/>
            <a:ext cx="7864476" cy="7623176"/>
          </a:xfrm>
          <a:prstGeom prst="rect">
            <a:avLst/>
          </a:prstGeom>
        </p:spPr>
        <p:txBody>
          <a:bodyPr lIns="91438" tIns="91438" rIns="91438" bIns="91438">
            <a:normAutofit/>
          </a:bodyPr>
          <a:lstStyle>
            <a:lvl1pPr defTabSz="1828800">
              <a:lnSpc>
                <a:spcPct val="90000"/>
              </a:lnSpc>
              <a:spcBef>
                <a:spcPts val="2000"/>
              </a:spcBef>
              <a:defRPr sz="3200" b="0">
                <a:latin typeface="+mj-lt"/>
                <a:ea typeface="+mj-ea"/>
                <a:cs typeface="+mj-cs"/>
                <a:sym typeface="Calibri"/>
              </a:defRPr>
            </a:lvl1pPr>
            <a:lvl2pPr indent="0" defTabSz="1828800">
              <a:lnSpc>
                <a:spcPct val="90000"/>
              </a:lnSpc>
              <a:spcBef>
                <a:spcPts val="2000"/>
              </a:spcBef>
              <a:defRPr sz="3200" b="0">
                <a:latin typeface="+mj-lt"/>
                <a:ea typeface="+mj-ea"/>
                <a:cs typeface="+mj-cs"/>
                <a:sym typeface="Calibri"/>
              </a:defRPr>
            </a:lvl2pPr>
            <a:lvl3pPr indent="0" defTabSz="1828800">
              <a:lnSpc>
                <a:spcPct val="90000"/>
              </a:lnSpc>
              <a:spcBef>
                <a:spcPts val="2000"/>
              </a:spcBef>
              <a:defRPr sz="3200" b="0">
                <a:latin typeface="+mj-lt"/>
                <a:ea typeface="+mj-ea"/>
                <a:cs typeface="+mj-cs"/>
                <a:sym typeface="Calibri"/>
              </a:defRPr>
            </a:lvl3pPr>
            <a:lvl4pPr indent="0" defTabSz="1828800">
              <a:lnSpc>
                <a:spcPct val="90000"/>
              </a:lnSpc>
              <a:spcBef>
                <a:spcPts val="2000"/>
              </a:spcBef>
              <a:defRPr sz="3200" b="0">
                <a:latin typeface="+mj-lt"/>
                <a:ea typeface="+mj-ea"/>
                <a:cs typeface="+mj-cs"/>
                <a:sym typeface="Calibri"/>
              </a:defRPr>
            </a:lvl4pPr>
            <a:lvl5pPr indent="0" defTabSz="1828800">
              <a:lnSpc>
                <a:spcPct val="90000"/>
              </a:lnSpc>
              <a:spcBef>
                <a:spcPts val="2000"/>
              </a:spcBef>
              <a:defRPr sz="32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pic>
        <p:nvPicPr>
          <p:cNvPr id="39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391" name="Title Text"/>
          <p:cNvSpPr txBox="1">
            <a:spLocks noGrp="1"/>
          </p:cNvSpPr>
          <p:nvPr>
            <p:ph type="title"/>
          </p:nvPr>
        </p:nvSpPr>
        <p:spPr>
          <a:xfrm>
            <a:off x="1676400" y="730250"/>
            <a:ext cx="21031200"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392" name="Body Level One…"/>
          <p:cNvSpPr txBox="1">
            <a:spLocks noGrp="1"/>
          </p:cNvSpPr>
          <p:nvPr>
            <p:ph type="body" idx="1"/>
          </p:nvPr>
        </p:nvSpPr>
        <p:spPr>
          <a:xfrm>
            <a:off x="1676400" y="3651250"/>
            <a:ext cx="21031200" cy="8702676"/>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5600" b="0">
                <a:latin typeface="+mj-lt"/>
                <a:ea typeface="+mj-ea"/>
                <a:cs typeface="+mj-cs"/>
                <a:sym typeface="Calibri"/>
              </a:defRPr>
            </a:lvl1pPr>
            <a:lvl2pPr marL="990600" indent="-533400" defTabSz="1828800">
              <a:lnSpc>
                <a:spcPct val="90000"/>
              </a:lnSpc>
              <a:spcBef>
                <a:spcPts val="2000"/>
              </a:spcBef>
              <a:buSzPct val="100000"/>
              <a:buFont typeface="Arial"/>
              <a:buChar char="•"/>
              <a:defRPr sz="5600" b="0">
                <a:latin typeface="+mj-lt"/>
                <a:ea typeface="+mj-ea"/>
                <a:cs typeface="+mj-cs"/>
                <a:sym typeface="Calibri"/>
              </a:defRPr>
            </a:lvl2pPr>
            <a:lvl3pPr marL="1554478" indent="-640078" defTabSz="1828800">
              <a:lnSpc>
                <a:spcPct val="90000"/>
              </a:lnSpc>
              <a:spcBef>
                <a:spcPts val="2000"/>
              </a:spcBef>
              <a:buSzPct val="100000"/>
              <a:buFont typeface="Arial"/>
              <a:buChar char="•"/>
              <a:defRPr sz="5600" b="0">
                <a:latin typeface="+mj-lt"/>
                <a:ea typeface="+mj-ea"/>
                <a:cs typeface="+mj-cs"/>
                <a:sym typeface="Calibri"/>
              </a:defRPr>
            </a:lvl3pPr>
            <a:lvl4pPr marL="2082800" indent="-711200" defTabSz="1828800">
              <a:lnSpc>
                <a:spcPct val="90000"/>
              </a:lnSpc>
              <a:spcBef>
                <a:spcPts val="2000"/>
              </a:spcBef>
              <a:buSzPct val="100000"/>
              <a:buFont typeface="Arial"/>
              <a:buChar char="•"/>
              <a:defRPr sz="5600" b="0">
                <a:latin typeface="+mj-lt"/>
                <a:ea typeface="+mj-ea"/>
                <a:cs typeface="+mj-cs"/>
                <a:sym typeface="Calibri"/>
              </a:defRPr>
            </a:lvl4pPr>
            <a:lvl5pPr marL="2540000" indent="-711200" defTabSz="1828800">
              <a:lnSpc>
                <a:spcPct val="90000"/>
              </a:lnSpc>
              <a:spcBef>
                <a:spcPts val="2000"/>
              </a:spcBef>
              <a:buSzPct val="100000"/>
              <a:buFont typeface="Arial"/>
              <a:buChar char="•"/>
              <a:defRPr sz="56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ck/Grey 1 Blue Callout">
    <p:spTree>
      <p:nvGrpSpPr>
        <p:cNvPr id="1" name=""/>
        <p:cNvGrpSpPr/>
        <p:nvPr/>
      </p:nvGrpSpPr>
      <p:grpSpPr>
        <a:xfrm>
          <a:off x="0" y="0"/>
          <a:ext cx="0" cy="0"/>
          <a:chOff x="0" y="0"/>
          <a:chExt cx="0" cy="0"/>
        </a:xfrm>
      </p:grpSpPr>
      <p:sp>
        <p:nvSpPr>
          <p:cNvPr id="3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4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41"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4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40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401" name="Title Text"/>
          <p:cNvSpPr txBox="1">
            <a:spLocks noGrp="1"/>
          </p:cNvSpPr>
          <p:nvPr>
            <p:ph type="title"/>
          </p:nvPr>
        </p:nvSpPr>
        <p:spPr>
          <a:xfrm>
            <a:off x="17449800" y="730250"/>
            <a:ext cx="5257800" cy="1162367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402" name="Body Level One…"/>
          <p:cNvSpPr txBox="1">
            <a:spLocks noGrp="1"/>
          </p:cNvSpPr>
          <p:nvPr>
            <p:ph type="body" idx="1"/>
          </p:nvPr>
        </p:nvSpPr>
        <p:spPr>
          <a:xfrm>
            <a:off x="1676400" y="730250"/>
            <a:ext cx="15468600" cy="11623676"/>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5600" b="0">
                <a:latin typeface="+mj-lt"/>
                <a:ea typeface="+mj-ea"/>
                <a:cs typeface="+mj-cs"/>
                <a:sym typeface="Calibri"/>
              </a:defRPr>
            </a:lvl1pPr>
            <a:lvl2pPr marL="990600" indent="-533400" defTabSz="1828800">
              <a:lnSpc>
                <a:spcPct val="90000"/>
              </a:lnSpc>
              <a:spcBef>
                <a:spcPts val="2000"/>
              </a:spcBef>
              <a:buSzPct val="100000"/>
              <a:buFont typeface="Arial"/>
              <a:buChar char="•"/>
              <a:defRPr sz="5600" b="0">
                <a:latin typeface="+mj-lt"/>
                <a:ea typeface="+mj-ea"/>
                <a:cs typeface="+mj-cs"/>
                <a:sym typeface="Calibri"/>
              </a:defRPr>
            </a:lvl2pPr>
            <a:lvl3pPr marL="1554478" indent="-640078" defTabSz="1828800">
              <a:lnSpc>
                <a:spcPct val="90000"/>
              </a:lnSpc>
              <a:spcBef>
                <a:spcPts val="2000"/>
              </a:spcBef>
              <a:buSzPct val="100000"/>
              <a:buFont typeface="Arial"/>
              <a:buChar char="•"/>
              <a:defRPr sz="5600" b="0">
                <a:latin typeface="+mj-lt"/>
                <a:ea typeface="+mj-ea"/>
                <a:cs typeface="+mj-cs"/>
                <a:sym typeface="Calibri"/>
              </a:defRPr>
            </a:lvl3pPr>
            <a:lvl4pPr marL="2082800" indent="-711200" defTabSz="1828800">
              <a:lnSpc>
                <a:spcPct val="90000"/>
              </a:lnSpc>
              <a:spcBef>
                <a:spcPts val="2000"/>
              </a:spcBef>
              <a:buSzPct val="100000"/>
              <a:buFont typeface="Arial"/>
              <a:buChar char="•"/>
              <a:defRPr sz="5600" b="0">
                <a:latin typeface="+mj-lt"/>
                <a:ea typeface="+mj-ea"/>
                <a:cs typeface="+mj-cs"/>
                <a:sym typeface="Calibri"/>
              </a:defRPr>
            </a:lvl4pPr>
            <a:lvl5pPr marL="2540000" indent="-711200" defTabSz="1828800">
              <a:lnSpc>
                <a:spcPct val="90000"/>
              </a:lnSpc>
              <a:spcBef>
                <a:spcPts val="2000"/>
              </a:spcBef>
              <a:buSzPct val="100000"/>
              <a:buFont typeface="Arial"/>
              <a:buChar char="•"/>
              <a:defRPr sz="56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10" name="Title Text"/>
          <p:cNvSpPr txBox="1">
            <a:spLocks noGrp="1"/>
          </p:cNvSpPr>
          <p:nvPr>
            <p:ph type="title"/>
          </p:nvPr>
        </p:nvSpPr>
        <p:spPr>
          <a:xfrm>
            <a:off x="1676400" y="730250"/>
            <a:ext cx="21031200"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411" name="Body Level One…"/>
          <p:cNvSpPr txBox="1">
            <a:spLocks noGrp="1"/>
          </p:cNvSpPr>
          <p:nvPr>
            <p:ph type="body" idx="1"/>
          </p:nvPr>
        </p:nvSpPr>
        <p:spPr>
          <a:xfrm>
            <a:off x="1676400" y="3651250"/>
            <a:ext cx="21031200" cy="8702676"/>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5600" b="0">
                <a:latin typeface="+mj-lt"/>
                <a:ea typeface="+mj-ea"/>
                <a:cs typeface="+mj-cs"/>
                <a:sym typeface="Calibri"/>
              </a:defRPr>
            </a:lvl1pPr>
            <a:lvl2pPr marL="990600" indent="-533400" defTabSz="1828800">
              <a:lnSpc>
                <a:spcPct val="90000"/>
              </a:lnSpc>
              <a:spcBef>
                <a:spcPts val="2000"/>
              </a:spcBef>
              <a:buSzPct val="100000"/>
              <a:buFont typeface="Arial"/>
              <a:buChar char="•"/>
              <a:defRPr sz="5600" b="0">
                <a:latin typeface="+mj-lt"/>
                <a:ea typeface="+mj-ea"/>
                <a:cs typeface="+mj-cs"/>
                <a:sym typeface="Calibri"/>
              </a:defRPr>
            </a:lvl2pPr>
            <a:lvl3pPr marL="1554477" indent="-640077" defTabSz="1828800">
              <a:lnSpc>
                <a:spcPct val="90000"/>
              </a:lnSpc>
              <a:spcBef>
                <a:spcPts val="2000"/>
              </a:spcBef>
              <a:buSzPct val="100000"/>
              <a:buFont typeface="Arial"/>
              <a:buChar char="•"/>
              <a:defRPr sz="5600" b="0">
                <a:latin typeface="+mj-lt"/>
                <a:ea typeface="+mj-ea"/>
                <a:cs typeface="+mj-cs"/>
                <a:sym typeface="Calibri"/>
              </a:defRPr>
            </a:lvl3pPr>
            <a:lvl4pPr marL="2082800" indent="-711200" defTabSz="1828800">
              <a:lnSpc>
                <a:spcPct val="90000"/>
              </a:lnSpc>
              <a:spcBef>
                <a:spcPts val="2000"/>
              </a:spcBef>
              <a:buSzPct val="100000"/>
              <a:buFont typeface="Arial"/>
              <a:buChar char="•"/>
              <a:defRPr sz="5600" b="0">
                <a:latin typeface="+mj-lt"/>
                <a:ea typeface="+mj-ea"/>
                <a:cs typeface="+mj-cs"/>
                <a:sym typeface="Calibri"/>
              </a:defRPr>
            </a:lvl4pPr>
            <a:lvl5pPr marL="2540000" indent="-711200" defTabSz="1828800">
              <a:lnSpc>
                <a:spcPct val="90000"/>
              </a:lnSpc>
              <a:spcBef>
                <a:spcPts val="2000"/>
              </a:spcBef>
              <a:buSzPct val="100000"/>
              <a:buFont typeface="Arial"/>
              <a:buChar char="•"/>
              <a:defRPr sz="56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412" name="LTech_wordmark_primary_RGB(300ppi).png" descr="LTech_wordmark_primary_RGB(300ppi).png"/>
          <p:cNvPicPr>
            <a:picLocks noChangeAspect="1"/>
          </p:cNvPicPr>
          <p:nvPr/>
        </p:nvPicPr>
        <p:blipFill>
          <a:blip r:embed="rId2"/>
          <a:stretch>
            <a:fillRect/>
          </a:stretch>
        </p:blipFill>
        <p:spPr>
          <a:xfrm>
            <a:off x="20789234" y="12837664"/>
            <a:ext cx="3175001" cy="651353"/>
          </a:xfrm>
          <a:prstGeom prst="rect">
            <a:avLst/>
          </a:prstGeom>
          <a:ln w="12700">
            <a:miter lim="400000"/>
          </a:ln>
        </p:spPr>
      </p:pic>
      <p:sp>
        <p:nvSpPr>
          <p:cNvPr id="413"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2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421" name="Slide Number"/>
          <p:cNvSpPr txBox="1">
            <a:spLocks noGrp="1"/>
          </p:cNvSpPr>
          <p:nvPr>
            <p:ph type="sldNum" sz="quarter" idx="2"/>
          </p:nvPr>
        </p:nvSpPr>
        <p:spPr>
          <a:xfrm>
            <a:off x="12012613" y="13055203"/>
            <a:ext cx="358775" cy="384175"/>
          </a:xfrm>
          <a:prstGeom prst="rect">
            <a:avLst/>
          </a:prstGeom>
        </p:spPr>
        <p:txBody>
          <a:bodyPr lIns="71436" tIns="71436" rIns="71436" bIns="71436"/>
          <a:lstStyle>
            <a:lvl1pPr marL="0" indent="0" defTabSz="821530">
              <a:defRPr sz="1600" b="0">
                <a:solidFill>
                  <a:srgbClr val="000000"/>
                </a:solidFill>
                <a:uFill>
                  <a:solidFill>
                    <a:srgbClr val="000000"/>
                  </a:solidFill>
                </a:uFill>
                <a:latin typeface="Times Roman"/>
                <a:ea typeface="Times Roman"/>
                <a:cs typeface="Times Roman"/>
                <a:sym typeface="Times Roman"/>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NIF-Text copy 12">
    <p:spTree>
      <p:nvGrpSpPr>
        <p:cNvPr id="1" name=""/>
        <p:cNvGrpSpPr/>
        <p:nvPr/>
      </p:nvGrpSpPr>
      <p:grpSpPr>
        <a:xfrm>
          <a:off x="0" y="0"/>
          <a:ext cx="0" cy="0"/>
          <a:chOff x="0" y="0"/>
          <a:chExt cx="0" cy="0"/>
        </a:xfrm>
      </p:grpSpPr>
      <p:pic>
        <p:nvPicPr>
          <p:cNvPr id="428"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pic>
        <p:nvPicPr>
          <p:cNvPr id="429" name="droppedImage.pdf" descr="droppedImage.pdf"/>
          <p:cNvPicPr>
            <a:picLocks noChangeAspect="1"/>
          </p:cNvPicPr>
          <p:nvPr/>
        </p:nvPicPr>
        <p:blipFill>
          <a:blip r:embed="rId3"/>
          <a:stretch>
            <a:fillRect/>
          </a:stretch>
        </p:blipFill>
        <p:spPr>
          <a:xfrm>
            <a:off x="4298155" y="-839392"/>
            <a:ext cx="17895095" cy="2978669"/>
          </a:xfrm>
          <a:prstGeom prst="rect">
            <a:avLst/>
          </a:prstGeom>
          <a:ln w="12700">
            <a:miter lim="400000"/>
          </a:ln>
        </p:spPr>
      </p:pic>
      <p:sp>
        <p:nvSpPr>
          <p:cNvPr id="430" name="Barty - NIF Summer Scholars Seminar"/>
          <p:cNvSpPr txBox="1"/>
          <p:nvPr/>
        </p:nvSpPr>
        <p:spPr>
          <a:xfrm>
            <a:off x="10577279" y="13385601"/>
            <a:ext cx="3224040"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defTabSz="821530">
              <a:defRPr sz="1400" b="1"/>
            </a:lvl1pPr>
          </a:lstStyle>
          <a:p>
            <a:r>
              <a:t>Barty - NIF Summer Scholars Seminar</a:t>
            </a:r>
          </a:p>
        </p:txBody>
      </p:sp>
      <p:sp>
        <p:nvSpPr>
          <p:cNvPr id="431" name="Title Text"/>
          <p:cNvSpPr txBox="1">
            <a:spLocks noGrp="1"/>
          </p:cNvSpPr>
          <p:nvPr>
            <p:ph type="title"/>
          </p:nvPr>
        </p:nvSpPr>
        <p:spPr>
          <a:xfrm>
            <a:off x="4351733" y="125014"/>
            <a:ext cx="14108908" cy="1839518"/>
          </a:xfrm>
          <a:prstGeom prst="rect">
            <a:avLst/>
          </a:prstGeom>
        </p:spPr>
        <p:txBody>
          <a:bodyPr anchor="b">
            <a:normAutofit/>
          </a:bodyPr>
          <a:lstStyle>
            <a:lvl1pPr defTabSz="821530">
              <a:defRPr sz="4200">
                <a:solidFill>
                  <a:srgbClr val="000000"/>
                </a:solidFill>
                <a:latin typeface="+mn-lt"/>
                <a:ea typeface="+mn-ea"/>
                <a:cs typeface="+mn-cs"/>
                <a:sym typeface="Helvetica"/>
              </a:defRPr>
            </a:lvl1pPr>
          </a:lstStyle>
          <a:p>
            <a:r>
              <a:t>Title Text</a:t>
            </a:r>
          </a:p>
        </p:txBody>
      </p:sp>
      <p:sp>
        <p:nvSpPr>
          <p:cNvPr id="432" name="Body Level One…"/>
          <p:cNvSpPr txBox="1">
            <a:spLocks noGrp="1"/>
          </p:cNvSpPr>
          <p:nvPr>
            <p:ph type="body" idx="1"/>
          </p:nvPr>
        </p:nvSpPr>
        <p:spPr>
          <a:xfrm>
            <a:off x="4351733" y="2946795"/>
            <a:ext cx="15680533" cy="9394034"/>
          </a:xfrm>
          <a:prstGeom prst="rect">
            <a:avLst/>
          </a:prstGeom>
        </p:spPr>
        <p:txBody>
          <a:bodyPr>
            <a:normAutofit/>
          </a:bodyPr>
          <a:lstStyle>
            <a:lvl1pPr marL="1082812" indent="-282712" defTabSz="821530">
              <a:spcBef>
                <a:spcPts val="2500"/>
              </a:spcBef>
              <a:buSzPct val="88000"/>
              <a:buChar char="•"/>
              <a:defRPr sz="3200">
                <a:latin typeface="+mn-lt"/>
                <a:ea typeface="+mn-ea"/>
                <a:cs typeface="+mn-cs"/>
                <a:sym typeface="Helvetica"/>
              </a:defRPr>
            </a:lvl1pPr>
            <a:lvl2pPr marL="1891195" indent="-583095" defTabSz="821530">
              <a:spcBef>
                <a:spcPts val="2500"/>
              </a:spcBef>
              <a:buSzPct val="100000"/>
              <a:buChar char="—"/>
              <a:defRPr sz="3200">
                <a:latin typeface="+mn-lt"/>
                <a:ea typeface="+mn-ea"/>
                <a:cs typeface="+mn-cs"/>
                <a:sym typeface="Helvetica"/>
              </a:defRPr>
            </a:lvl2pPr>
            <a:lvl3pPr marL="2374900" indent="-406400" defTabSz="821530">
              <a:spcBef>
                <a:spcPts val="2500"/>
              </a:spcBef>
              <a:buSzPct val="100000"/>
              <a:buChar char="–"/>
              <a:defRPr sz="3200">
                <a:latin typeface="+mn-lt"/>
                <a:ea typeface="+mn-ea"/>
                <a:cs typeface="+mn-cs"/>
                <a:sym typeface="Helvetica"/>
              </a:defRPr>
            </a:lvl3pPr>
            <a:lvl4pPr marL="2754242" indent="-265042" defTabSz="821530">
              <a:spcBef>
                <a:spcPts val="2500"/>
              </a:spcBef>
              <a:buSzPct val="100000"/>
              <a:buChar char="-"/>
              <a:defRPr sz="3200">
                <a:latin typeface="+mn-lt"/>
                <a:ea typeface="+mn-ea"/>
                <a:cs typeface="+mn-cs"/>
                <a:sym typeface="Helvetica"/>
              </a:defRPr>
            </a:lvl4pPr>
            <a:lvl5pPr marL="2754242" indent="-265042" defTabSz="821530">
              <a:spcBef>
                <a:spcPts val="2500"/>
              </a:spcBef>
              <a:buSzPct val="100000"/>
              <a:buChar char="-"/>
              <a:defRPr sz="32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xfrm>
            <a:off x="20739616" y="13340953"/>
            <a:ext cx="210469" cy="215901"/>
          </a:xfrm>
          <a:prstGeom prst="rect">
            <a:avLst/>
          </a:prstGeom>
        </p:spPr>
        <p:txBody>
          <a:bodyPr/>
          <a:lstStyle>
            <a:lvl1pPr marL="0" indent="0" algn="l" defTabSz="821530">
              <a:defRPr sz="1400">
                <a:solidFill>
                  <a:srgbClr val="000000"/>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40"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441" name="Rectangle 8"/>
          <p:cNvSpPr/>
          <p:nvPr/>
        </p:nvSpPr>
        <p:spPr>
          <a:xfrm>
            <a:off x="-2" y="1289405"/>
            <a:ext cx="24384004" cy="1950627"/>
          </a:xfrm>
          <a:prstGeom prst="rect">
            <a:avLst/>
          </a:prstGeom>
          <a:gradFill>
            <a:gsLst>
              <a:gs pos="0">
                <a:srgbClr val="212121"/>
              </a:gs>
              <a:gs pos="100000">
                <a:srgbClr val="5E5E5E"/>
              </a:gs>
            </a:gsLst>
          </a:gradFill>
          <a:ln w="12700">
            <a:miter lim="400000"/>
          </a:ln>
        </p:spPr>
        <p:txBody>
          <a:bodyPr lIns="91438" tIns="91438" rIns="91438" bIns="91438" anchor="ctr"/>
          <a:lstStyle/>
          <a:p>
            <a:pPr algn="ctr" defTabSz="1613647">
              <a:defRPr sz="3000">
                <a:solidFill>
                  <a:srgbClr val="FFFFFF"/>
                </a:solidFill>
                <a:latin typeface="+mj-lt"/>
                <a:ea typeface="+mj-ea"/>
                <a:cs typeface="+mj-cs"/>
                <a:sym typeface="Calibri"/>
              </a:defRPr>
            </a:pPr>
            <a:endParaRPr/>
          </a:p>
        </p:txBody>
      </p:sp>
      <p:sp>
        <p:nvSpPr>
          <p:cNvPr id="442" name="Body Level One…"/>
          <p:cNvSpPr txBox="1">
            <a:spLocks noGrp="1"/>
          </p:cNvSpPr>
          <p:nvPr>
            <p:ph type="body" sz="quarter" idx="1"/>
          </p:nvPr>
        </p:nvSpPr>
        <p:spPr>
          <a:xfrm>
            <a:off x="1178390" y="4083031"/>
            <a:ext cx="21517789" cy="760391"/>
          </a:xfrm>
          <a:prstGeom prst="rect">
            <a:avLst/>
          </a:prstGeom>
        </p:spPr>
        <p:txBody>
          <a:bodyPr>
            <a:normAutofit/>
          </a:bodyPr>
          <a:lstStyle>
            <a:lvl1pPr>
              <a:defRPr sz="4800" b="0">
                <a:solidFill>
                  <a:srgbClr val="19BD9C"/>
                </a:solidFill>
                <a:latin typeface="Montserrat"/>
                <a:ea typeface="Montserrat"/>
                <a:cs typeface="Montserrat"/>
                <a:sym typeface="Montserrat"/>
              </a:defRPr>
            </a:lvl1pPr>
            <a:lvl2pPr indent="0">
              <a:defRPr sz="4800" b="0">
                <a:solidFill>
                  <a:srgbClr val="19BD9C"/>
                </a:solidFill>
                <a:latin typeface="Montserrat"/>
                <a:ea typeface="Montserrat"/>
                <a:cs typeface="Montserrat"/>
                <a:sym typeface="Montserrat"/>
              </a:defRPr>
            </a:lvl2pPr>
            <a:lvl3pPr indent="0">
              <a:defRPr sz="4800" b="0">
                <a:solidFill>
                  <a:srgbClr val="19BD9C"/>
                </a:solidFill>
                <a:latin typeface="Montserrat"/>
                <a:ea typeface="Montserrat"/>
                <a:cs typeface="Montserrat"/>
                <a:sym typeface="Montserrat"/>
              </a:defRPr>
            </a:lvl3pPr>
            <a:lvl4pPr indent="0">
              <a:defRPr sz="4800" b="0">
                <a:solidFill>
                  <a:srgbClr val="19BD9C"/>
                </a:solidFill>
                <a:latin typeface="Montserrat"/>
                <a:ea typeface="Montserrat"/>
                <a:cs typeface="Montserrat"/>
                <a:sym typeface="Montserrat"/>
              </a:defRPr>
            </a:lvl4pPr>
            <a:lvl5pPr indent="0">
              <a:defRPr sz="4800" b="0">
                <a:solidFill>
                  <a:srgbClr val="19BD9C"/>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443" name="Title Text"/>
          <p:cNvSpPr txBox="1">
            <a:spLocks noGrp="1"/>
          </p:cNvSpPr>
          <p:nvPr>
            <p:ph type="title"/>
          </p:nvPr>
        </p:nvSpPr>
        <p:spPr>
          <a:xfrm>
            <a:off x="468304" y="1499971"/>
            <a:ext cx="23268865" cy="1529494"/>
          </a:xfrm>
          <a:prstGeom prst="rect">
            <a:avLst/>
          </a:prstGeom>
        </p:spPr>
        <p:txBody>
          <a:bodyPr>
            <a:normAutofit/>
          </a:bodyPr>
          <a:lstStyle>
            <a:lvl1pPr>
              <a:defRPr sz="9800"/>
            </a:lvl1pPr>
          </a:lstStyle>
          <a:p>
            <a:r>
              <a:t>Title Text</a:t>
            </a:r>
          </a:p>
        </p:txBody>
      </p:sp>
      <p:sp>
        <p:nvSpPr>
          <p:cNvPr id="444" name="Slide Number"/>
          <p:cNvSpPr txBox="1">
            <a:spLocks noGrp="1"/>
          </p:cNvSpPr>
          <p:nvPr>
            <p:ph type="sldNum" sz="quarter" idx="2"/>
          </p:nvPr>
        </p:nvSpPr>
        <p:spPr>
          <a:xfrm>
            <a:off x="22728310" y="12755878"/>
            <a:ext cx="412304" cy="444501"/>
          </a:xfrm>
          <a:prstGeom prst="rect">
            <a:avLst/>
          </a:prstGeom>
        </p:spPr>
        <p:txBody>
          <a:bodyPr/>
          <a:lstStyle>
            <a:lvl1pPr marL="0" indent="0" algn="l">
              <a:defRPr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pic>
        <p:nvPicPr>
          <p:cNvPr id="451"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sp>
        <p:nvSpPr>
          <p:cNvPr id="452" name="Slide Number"/>
          <p:cNvSpPr txBox="1">
            <a:spLocks noGrp="1"/>
          </p:cNvSpPr>
          <p:nvPr>
            <p:ph type="sldNum" sz="quarter" idx="2"/>
          </p:nvPr>
        </p:nvSpPr>
        <p:spPr>
          <a:xfrm>
            <a:off x="20622511" y="13320512"/>
            <a:ext cx="317625" cy="304541"/>
          </a:xfrm>
          <a:prstGeom prst="rect">
            <a:avLst/>
          </a:prstGeom>
        </p:spPr>
        <p:txBody>
          <a:bodyPr lIns="53577" tIns="53577" rIns="53577" bIns="53577" anchor="b"/>
          <a:lstStyle>
            <a:lvl1pPr marL="0" indent="0" algn="l" defTabSz="912665">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Default - Title Only copy 19">
    <p:spTree>
      <p:nvGrpSpPr>
        <p:cNvPr id="1" name=""/>
        <p:cNvGrpSpPr/>
        <p:nvPr/>
      </p:nvGrpSpPr>
      <p:grpSpPr>
        <a:xfrm>
          <a:off x="0" y="0"/>
          <a:ext cx="0" cy="0"/>
          <a:chOff x="0" y="0"/>
          <a:chExt cx="0" cy="0"/>
        </a:xfrm>
      </p:grpSpPr>
      <p:pic>
        <p:nvPicPr>
          <p:cNvPr id="459"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pic>
        <p:nvPicPr>
          <p:cNvPr id="460" name="image1.jpg" descr="image1.jpg"/>
          <p:cNvPicPr>
            <a:picLocks noChangeAspect="1"/>
          </p:cNvPicPr>
          <p:nvPr/>
        </p:nvPicPr>
        <p:blipFill>
          <a:blip r:embed="rId3"/>
          <a:stretch>
            <a:fillRect/>
          </a:stretch>
        </p:blipFill>
        <p:spPr>
          <a:xfrm>
            <a:off x="3048000" y="2886"/>
            <a:ext cx="18288000" cy="13710228"/>
          </a:xfrm>
          <a:prstGeom prst="rect">
            <a:avLst/>
          </a:prstGeom>
          <a:ln w="12700">
            <a:miter lim="400000"/>
          </a:ln>
        </p:spPr>
      </p:pic>
      <p:sp>
        <p:nvSpPr>
          <p:cNvPr id="461" name="2013-051240s1.ppt"/>
          <p:cNvSpPr txBox="1"/>
          <p:nvPr/>
        </p:nvSpPr>
        <p:spPr>
          <a:xfrm>
            <a:off x="3333750" y="13320722"/>
            <a:ext cx="1652253" cy="30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7" tIns="53577" rIns="53577" bIns="53577" anchor="b">
            <a:spAutoFit/>
          </a:bodyPr>
          <a:lstStyle>
            <a:lvl1pPr defTabSz="912089">
              <a:defRPr sz="1400">
                <a:solidFill>
                  <a:srgbClr val="E9E4DA"/>
                </a:solidFill>
                <a:uFill>
                  <a:solidFill>
                    <a:srgbClr val="E9E4DA"/>
                  </a:solidFill>
                </a:uFill>
                <a:latin typeface="Arial"/>
                <a:ea typeface="Arial"/>
                <a:cs typeface="Arial"/>
                <a:sym typeface="Arial"/>
              </a:defRPr>
            </a:lvl1pPr>
          </a:lstStyle>
          <a:p>
            <a:r>
              <a:t>2013-051240s1.ppt</a:t>
            </a:r>
          </a:p>
        </p:txBody>
      </p:sp>
      <p:sp>
        <p:nvSpPr>
          <p:cNvPr id="462" name="Moses - Naval Postgraduate School, 8/14/13"/>
          <p:cNvSpPr txBox="1"/>
          <p:nvPr/>
        </p:nvSpPr>
        <p:spPr>
          <a:xfrm>
            <a:off x="10154284" y="13320722"/>
            <a:ext cx="3648250" cy="30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7" tIns="53577" rIns="53577" bIns="53577" anchor="b">
            <a:spAutoFit/>
          </a:bodyPr>
          <a:lstStyle>
            <a:lvl1pPr algn="ctr" defTabSz="914400">
              <a:defRPr sz="1400">
                <a:solidFill>
                  <a:srgbClr val="E9E4DA"/>
                </a:solidFill>
                <a:uFill>
                  <a:solidFill>
                    <a:srgbClr val="E9E4DA"/>
                  </a:solidFill>
                </a:uFill>
                <a:latin typeface="Arial"/>
                <a:ea typeface="Arial"/>
                <a:cs typeface="Arial"/>
                <a:sym typeface="Arial"/>
              </a:defRPr>
            </a:lvl1pPr>
          </a:lstStyle>
          <a:p>
            <a:r>
              <a:t>Moses - Naval Postgraduate School, 8/14/13</a:t>
            </a:r>
          </a:p>
        </p:txBody>
      </p:sp>
      <p:sp>
        <p:nvSpPr>
          <p:cNvPr id="463" name="Title Text"/>
          <p:cNvSpPr txBox="1">
            <a:spLocks noGrp="1"/>
          </p:cNvSpPr>
          <p:nvPr>
            <p:ph type="title"/>
          </p:nvPr>
        </p:nvSpPr>
        <p:spPr>
          <a:xfrm>
            <a:off x="3887389" y="767952"/>
            <a:ext cx="16894972" cy="2438402"/>
          </a:xfrm>
          <a:prstGeom prst="rect">
            <a:avLst/>
          </a:prstGeom>
        </p:spPr>
        <p:txBody>
          <a:bodyPr lIns="53577" tIns="53577" rIns="53577" bIns="53577">
            <a:normAutofit/>
          </a:bodyPr>
          <a:lstStyle>
            <a:lvl1pPr defTabSz="1589483">
              <a:spcBef>
                <a:spcPts val="1100"/>
              </a:spcBef>
              <a:defRPr sz="5000" b="0">
                <a:solidFill>
                  <a:srgbClr val="333333"/>
                </a:solidFill>
                <a:uFill>
                  <a:solidFill>
                    <a:srgbClr val="333333"/>
                  </a:solidFill>
                </a:uFill>
                <a:latin typeface="Myriad Pro Light"/>
                <a:ea typeface="Myriad Pro Light"/>
                <a:cs typeface="Myriad Pro Light"/>
                <a:sym typeface="Myriad Pro Semibold"/>
              </a:defRPr>
            </a:lvl1pPr>
          </a:lstStyle>
          <a:p>
            <a:r>
              <a:t>Title Text</a:t>
            </a:r>
          </a:p>
        </p:txBody>
      </p:sp>
      <p:sp>
        <p:nvSpPr>
          <p:cNvPr id="464" name="Slide Number"/>
          <p:cNvSpPr txBox="1">
            <a:spLocks noGrp="1"/>
          </p:cNvSpPr>
          <p:nvPr>
            <p:ph type="sldNum" sz="quarter" idx="2"/>
          </p:nvPr>
        </p:nvSpPr>
        <p:spPr>
          <a:xfrm>
            <a:off x="20622944" y="13320720"/>
            <a:ext cx="317625" cy="304540"/>
          </a:xfrm>
          <a:prstGeom prst="rect">
            <a:avLst/>
          </a:prstGeom>
        </p:spPr>
        <p:txBody>
          <a:bodyPr lIns="53577" tIns="53577" rIns="53577" bIns="53577" anchor="b"/>
          <a:lstStyle>
            <a:lvl1pPr marL="0" indent="0" algn="l" defTabSz="912089">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efault - Title Only copy 6">
    <p:spTree>
      <p:nvGrpSpPr>
        <p:cNvPr id="1" name=""/>
        <p:cNvGrpSpPr/>
        <p:nvPr/>
      </p:nvGrpSpPr>
      <p:grpSpPr>
        <a:xfrm>
          <a:off x="0" y="0"/>
          <a:ext cx="0" cy="0"/>
          <a:chOff x="0" y="0"/>
          <a:chExt cx="0" cy="0"/>
        </a:xfrm>
      </p:grpSpPr>
      <p:pic>
        <p:nvPicPr>
          <p:cNvPr id="471" name="Picture 4" descr="Picture 4"/>
          <p:cNvPicPr>
            <a:picLocks noChangeAspect="1"/>
          </p:cNvPicPr>
          <p:nvPr/>
        </p:nvPicPr>
        <p:blipFill>
          <a:blip r:embed="rId2"/>
          <a:stretch>
            <a:fillRect/>
          </a:stretch>
        </p:blipFill>
        <p:spPr>
          <a:xfrm>
            <a:off x="20219238" y="12708859"/>
            <a:ext cx="3730793" cy="858082"/>
          </a:xfrm>
          <a:prstGeom prst="rect">
            <a:avLst/>
          </a:prstGeom>
          <a:ln w="12700">
            <a:miter lim="400000"/>
          </a:ln>
        </p:spPr>
      </p:pic>
      <p:pic>
        <p:nvPicPr>
          <p:cNvPr id="472" name="image1.jpg" descr="image1.jpg"/>
          <p:cNvPicPr>
            <a:picLocks noChangeAspect="1"/>
          </p:cNvPicPr>
          <p:nvPr/>
        </p:nvPicPr>
        <p:blipFill>
          <a:blip r:embed="rId3"/>
          <a:stretch>
            <a:fillRect/>
          </a:stretch>
        </p:blipFill>
        <p:spPr>
          <a:xfrm>
            <a:off x="3048000" y="2886"/>
            <a:ext cx="18288000" cy="13710228"/>
          </a:xfrm>
          <a:prstGeom prst="rect">
            <a:avLst/>
          </a:prstGeom>
          <a:ln w="12700">
            <a:miter lim="400000"/>
          </a:ln>
        </p:spPr>
      </p:pic>
      <p:sp>
        <p:nvSpPr>
          <p:cNvPr id="473" name="Title Text"/>
          <p:cNvSpPr txBox="1">
            <a:spLocks noGrp="1"/>
          </p:cNvSpPr>
          <p:nvPr>
            <p:ph type="title"/>
          </p:nvPr>
        </p:nvSpPr>
        <p:spPr>
          <a:xfrm>
            <a:off x="3887389" y="767952"/>
            <a:ext cx="16894972" cy="2438402"/>
          </a:xfrm>
          <a:prstGeom prst="rect">
            <a:avLst/>
          </a:prstGeom>
        </p:spPr>
        <p:txBody>
          <a:bodyPr lIns="53577" tIns="53577" rIns="53577" bIns="53577">
            <a:normAutofit/>
          </a:bodyPr>
          <a:lstStyle>
            <a:lvl1pPr defTabSz="1589483">
              <a:spcBef>
                <a:spcPts val="1100"/>
              </a:spcBef>
              <a:defRPr sz="5000" b="0">
                <a:solidFill>
                  <a:srgbClr val="333333"/>
                </a:solidFill>
                <a:uFill>
                  <a:solidFill>
                    <a:srgbClr val="333333"/>
                  </a:solidFill>
                </a:uFill>
                <a:latin typeface="Myriad Pro Light"/>
                <a:ea typeface="Myriad Pro Light"/>
                <a:cs typeface="Myriad Pro Light"/>
                <a:sym typeface="Myriad Pro Semibold"/>
              </a:defRPr>
            </a:lvl1pPr>
          </a:lstStyle>
          <a:p>
            <a:r>
              <a:t>Title Text</a:t>
            </a:r>
          </a:p>
        </p:txBody>
      </p:sp>
      <p:sp>
        <p:nvSpPr>
          <p:cNvPr id="474" name="Slide Number"/>
          <p:cNvSpPr txBox="1">
            <a:spLocks noGrp="1"/>
          </p:cNvSpPr>
          <p:nvPr>
            <p:ph type="sldNum" sz="quarter" idx="2"/>
          </p:nvPr>
        </p:nvSpPr>
        <p:spPr>
          <a:xfrm>
            <a:off x="20622944" y="13320720"/>
            <a:ext cx="317625" cy="304540"/>
          </a:xfrm>
          <a:prstGeom prst="rect">
            <a:avLst/>
          </a:prstGeom>
        </p:spPr>
        <p:txBody>
          <a:bodyPr lIns="53577" tIns="53577" rIns="53577" bIns="53577" anchor="b"/>
          <a:lstStyle>
            <a:lvl1pPr marL="0" indent="0" algn="l" defTabSz="912089">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81" name="Title Text"/>
          <p:cNvSpPr txBox="1">
            <a:spLocks noGrp="1"/>
          </p:cNvSpPr>
          <p:nvPr>
            <p:ph type="title"/>
          </p:nvPr>
        </p:nvSpPr>
        <p:spPr>
          <a:xfrm>
            <a:off x="760405" y="877671"/>
            <a:ext cx="23268863" cy="1529493"/>
          </a:xfrm>
          <a:prstGeom prst="rect">
            <a:avLst/>
          </a:prstGeom>
        </p:spPr>
        <p:txBody>
          <a:bodyPr>
            <a:normAutofit/>
          </a:bodyPr>
          <a:lstStyle>
            <a:lvl1pPr>
              <a:defRPr sz="9800" b="0">
                <a:solidFill>
                  <a:srgbClr val="000000"/>
                </a:solidFill>
                <a:latin typeface="Montserrat Light"/>
                <a:ea typeface="Montserrat Light"/>
                <a:cs typeface="Montserrat Light"/>
                <a:sym typeface="Montserrat Light"/>
              </a:defRPr>
            </a:lvl1pPr>
          </a:lstStyle>
          <a:p>
            <a:r>
              <a:t>Title Text</a:t>
            </a:r>
          </a:p>
        </p:txBody>
      </p:sp>
      <p:pic>
        <p:nvPicPr>
          <p:cNvPr id="482" name="LTech_wordmark_primary_RGB(300ppi).png" descr="LTech_wordmark_primary_RGB(300ppi).png"/>
          <p:cNvPicPr>
            <a:picLocks noChangeAspect="1"/>
          </p:cNvPicPr>
          <p:nvPr/>
        </p:nvPicPr>
        <p:blipFill>
          <a:blip r:embed="rId2"/>
          <a:stretch>
            <a:fillRect/>
          </a:stretch>
        </p:blipFill>
        <p:spPr>
          <a:xfrm>
            <a:off x="20789234" y="12837664"/>
            <a:ext cx="3175001" cy="651353"/>
          </a:xfrm>
          <a:prstGeom prst="rect">
            <a:avLst/>
          </a:prstGeom>
          <a:ln w="12700">
            <a:miter lim="400000"/>
          </a:ln>
        </p:spPr>
      </p:pic>
      <p:sp>
        <p:nvSpPr>
          <p:cNvPr id="483" name="Slide Number"/>
          <p:cNvSpPr txBox="1">
            <a:spLocks noGrp="1"/>
          </p:cNvSpPr>
          <p:nvPr>
            <p:ph type="sldNum" sz="quarter" idx="2"/>
          </p:nvPr>
        </p:nvSpPr>
        <p:spPr>
          <a:xfrm>
            <a:off x="185290" y="13141613"/>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90" name="Rectangle 8"/>
          <p:cNvSpPr/>
          <p:nvPr/>
        </p:nvSpPr>
        <p:spPr>
          <a:xfrm>
            <a:off x="-1" y="654405"/>
            <a:ext cx="24384001" cy="1950626"/>
          </a:xfrm>
          <a:prstGeom prst="rect">
            <a:avLst/>
          </a:prstGeom>
          <a:gradFill>
            <a:gsLst>
              <a:gs pos="0">
                <a:srgbClr val="212121"/>
              </a:gs>
              <a:gs pos="100000">
                <a:srgbClr val="5E5E5E"/>
              </a:gs>
            </a:gsLst>
          </a:gradFill>
          <a:ln w="12700">
            <a:miter lim="400000"/>
          </a:ln>
        </p:spPr>
        <p:txBody>
          <a:bodyPr lIns="80682" tIns="80682" rIns="80682" bIns="80682" anchor="ctr"/>
          <a:lstStyle/>
          <a:p>
            <a:pPr algn="ctr" defTabSz="1613647">
              <a:defRPr sz="3000">
                <a:solidFill>
                  <a:srgbClr val="FFFFFF"/>
                </a:solidFill>
                <a:latin typeface="Montserrat Light"/>
                <a:ea typeface="Montserrat Light"/>
                <a:cs typeface="Montserrat Light"/>
                <a:sym typeface="Montserrat Light"/>
              </a:defRPr>
            </a:pPr>
            <a:endParaRPr/>
          </a:p>
        </p:txBody>
      </p:sp>
      <p:sp>
        <p:nvSpPr>
          <p:cNvPr id="491" name="Title Text"/>
          <p:cNvSpPr txBox="1">
            <a:spLocks noGrp="1"/>
          </p:cNvSpPr>
          <p:nvPr>
            <p:ph type="title"/>
          </p:nvPr>
        </p:nvSpPr>
        <p:spPr>
          <a:xfrm>
            <a:off x="762000" y="877671"/>
            <a:ext cx="23573365" cy="1529493"/>
          </a:xfrm>
          <a:prstGeom prst="rect">
            <a:avLst/>
          </a:prstGeom>
        </p:spPr>
        <p:txBody>
          <a:bodyPr anchor="ctr">
            <a:normAutofit/>
          </a:bodyPr>
          <a:lstStyle>
            <a:lvl1pPr>
              <a:defRPr sz="9800" b="0">
                <a:latin typeface="Montserrat Light"/>
                <a:ea typeface="Montserrat Light"/>
                <a:cs typeface="Montserrat Light"/>
                <a:sym typeface="Montserrat Light"/>
              </a:defRPr>
            </a:lvl1pPr>
          </a:lstStyle>
          <a:p>
            <a:r>
              <a:t>Title Text</a:t>
            </a:r>
          </a:p>
        </p:txBody>
      </p:sp>
      <p:sp>
        <p:nvSpPr>
          <p:cNvPr id="492" name="Slide Number"/>
          <p:cNvSpPr txBox="1">
            <a:spLocks noGrp="1"/>
          </p:cNvSpPr>
          <p:nvPr>
            <p:ph type="sldNum" sz="quarter" idx="2"/>
          </p:nvPr>
        </p:nvSpPr>
        <p:spPr>
          <a:xfrm>
            <a:off x="22765890" y="12755879"/>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ck/Grey 2 Blue Callouts">
    <p:spTree>
      <p:nvGrpSpPr>
        <p:cNvPr id="1" name=""/>
        <p:cNvGrpSpPr/>
        <p:nvPr/>
      </p:nvGrpSpPr>
      <p:grpSpPr>
        <a:xfrm>
          <a:off x="0" y="0"/>
          <a:ext cx="0" cy="0"/>
          <a:chOff x="0" y="0"/>
          <a:chExt cx="0" cy="0"/>
        </a:xfrm>
      </p:grpSpPr>
      <p:sp>
        <p:nvSpPr>
          <p:cNvPr id="4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5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51" name="Body Level One…"/>
          <p:cNvSpPr txBox="1">
            <a:spLocks noGrp="1"/>
          </p:cNvSpPr>
          <p:nvPr>
            <p:ph type="body" sz="quarter" idx="1"/>
          </p:nvPr>
        </p:nvSpPr>
        <p:spPr>
          <a:xfrm>
            <a:off x="-5557" y="11544517"/>
            <a:ext cx="24395114" cy="1211362"/>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5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99" name="Title Text"/>
          <p:cNvSpPr txBox="1">
            <a:spLocks noGrp="1"/>
          </p:cNvSpPr>
          <p:nvPr>
            <p:ph type="title"/>
          </p:nvPr>
        </p:nvSpPr>
        <p:spPr>
          <a:xfrm>
            <a:off x="760405" y="877671"/>
            <a:ext cx="23268863" cy="1529493"/>
          </a:xfrm>
          <a:prstGeom prst="rect">
            <a:avLst/>
          </a:prstGeom>
        </p:spPr>
        <p:txBody>
          <a:bodyPr>
            <a:normAutofit/>
          </a:bodyPr>
          <a:lstStyle>
            <a:lvl1pPr>
              <a:defRPr sz="9800" b="0">
                <a:latin typeface="Montserrat Light"/>
                <a:ea typeface="Montserrat Light"/>
                <a:cs typeface="Montserrat Light"/>
                <a:sym typeface="Montserrat Light"/>
              </a:defRPr>
            </a:lvl1pPr>
          </a:lstStyle>
          <a:p>
            <a:r>
              <a:t>Title Text</a:t>
            </a:r>
          </a:p>
        </p:txBody>
      </p:sp>
      <p:grpSp>
        <p:nvGrpSpPr>
          <p:cNvPr id="502" name="Use cases - medical imaging and therapy"/>
          <p:cNvGrpSpPr/>
          <p:nvPr/>
        </p:nvGrpSpPr>
        <p:grpSpPr>
          <a:xfrm>
            <a:off x="-3" y="560668"/>
            <a:ext cx="24384005" cy="12928349"/>
            <a:chOff x="0" y="0"/>
            <a:chExt cx="24384003" cy="12928348"/>
          </a:xfrm>
        </p:grpSpPr>
        <p:sp>
          <p:nvSpPr>
            <p:cNvPr id="500" name="Rectangle"/>
            <p:cNvSpPr/>
            <p:nvPr/>
          </p:nvSpPr>
          <p:spPr>
            <a:xfrm>
              <a:off x="-1" y="0"/>
              <a:ext cx="24384004" cy="1539002"/>
            </a:xfrm>
            <a:prstGeom prst="rect">
              <a:avLst/>
            </a:prstGeom>
            <a:gradFill flip="none" rotWithShape="1">
              <a:gsLst>
                <a:gs pos="0">
                  <a:srgbClr val="212121"/>
                </a:gs>
                <a:gs pos="100000">
                  <a:srgbClr val="5E5E5E"/>
                </a:gs>
              </a:gsLst>
              <a:lin ang="0" scaled="0"/>
            </a:gradFill>
            <a:ln w="12700" cap="flat">
              <a:noFill/>
              <a:miter lim="400000"/>
            </a:ln>
            <a:effectLst/>
          </p:spPr>
          <p:txBody>
            <a:bodyPr wrap="square" lIns="91438" tIns="91438" rIns="91438" bIns="91438" numCol="1" anchor="ctr">
              <a:noAutofit/>
            </a:bodyPr>
            <a:lstStyle/>
            <a:p>
              <a:pPr indent="508000">
                <a:defRPr sz="7800">
                  <a:solidFill>
                    <a:srgbClr val="FFFFFF"/>
                  </a:solidFill>
                  <a:latin typeface="Myriad Pro Light"/>
                  <a:ea typeface="Myriad Pro Light"/>
                  <a:cs typeface="Myriad Pro Light"/>
                  <a:sym typeface="Myriad Pro Semibold"/>
                </a:defRPr>
              </a:pPr>
              <a:endParaRPr/>
            </a:p>
          </p:txBody>
        </p:sp>
        <p:pic>
          <p:nvPicPr>
            <p:cNvPr id="501" name="LTech_wordmark_primary_RGB(300ppi).png" descr="LTech_wordmark_primary_RGB(300ppi).png"/>
            <p:cNvPicPr>
              <a:picLocks noChangeAspect="1"/>
            </p:cNvPicPr>
            <p:nvPr/>
          </p:nvPicPr>
          <p:blipFill>
            <a:blip r:embed="rId2"/>
            <a:srcRect/>
            <a:stretch>
              <a:fillRect/>
            </a:stretch>
          </p:blipFill>
          <p:spPr>
            <a:xfrm>
              <a:off x="20789236" y="12276996"/>
              <a:ext cx="3175001" cy="651353"/>
            </a:xfrm>
            <a:prstGeom prst="rect">
              <a:avLst/>
            </a:prstGeom>
            <a:ln w="12700" cap="flat">
              <a:noFill/>
              <a:miter lim="400000"/>
            </a:ln>
            <a:effectLst/>
          </p:spPr>
        </p:pic>
      </p:grpSp>
      <p:sp>
        <p:nvSpPr>
          <p:cNvPr id="503" name="Slide Number"/>
          <p:cNvSpPr txBox="1">
            <a:spLocks noGrp="1"/>
          </p:cNvSpPr>
          <p:nvPr>
            <p:ph type="sldNum" sz="quarter" idx="2"/>
          </p:nvPr>
        </p:nvSpPr>
        <p:spPr>
          <a:xfrm>
            <a:off x="185290" y="13141613"/>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10" name="Title Text"/>
          <p:cNvSpPr txBox="1">
            <a:spLocks noGrp="1"/>
          </p:cNvSpPr>
          <p:nvPr>
            <p:ph type="title"/>
          </p:nvPr>
        </p:nvSpPr>
        <p:spPr>
          <a:xfrm>
            <a:off x="1676400" y="730250"/>
            <a:ext cx="21031200" cy="2651126"/>
          </a:xfrm>
          <a:prstGeom prst="rect">
            <a:avLst/>
          </a:prstGeom>
        </p:spPr>
        <p:txBody>
          <a:bodyPr lIns="91438" tIns="91438" rIns="91438" bIns="91438" anchor="ctr">
            <a:normAutofit/>
          </a:bodyPr>
          <a:lstStyle>
            <a:lvl1pPr defTabSz="1828800">
              <a:lnSpc>
                <a:spcPct val="90000"/>
              </a:lnSpc>
              <a:defRPr sz="8800" b="0">
                <a:solidFill>
                  <a:srgbClr val="000000"/>
                </a:solidFill>
                <a:latin typeface="+mj-lt"/>
                <a:ea typeface="+mj-ea"/>
                <a:cs typeface="+mj-cs"/>
                <a:sym typeface="Calibri"/>
              </a:defRPr>
            </a:lvl1pPr>
          </a:lstStyle>
          <a:p>
            <a:r>
              <a:t>Title Text</a:t>
            </a:r>
          </a:p>
        </p:txBody>
      </p:sp>
      <p:sp>
        <p:nvSpPr>
          <p:cNvPr id="511" name="Body Level One…"/>
          <p:cNvSpPr txBox="1">
            <a:spLocks noGrp="1"/>
          </p:cNvSpPr>
          <p:nvPr>
            <p:ph type="body" idx="1"/>
          </p:nvPr>
        </p:nvSpPr>
        <p:spPr>
          <a:xfrm>
            <a:off x="1676400" y="3651250"/>
            <a:ext cx="21031200" cy="8702676"/>
          </a:xfrm>
          <a:prstGeom prst="rect">
            <a:avLst/>
          </a:prstGeom>
        </p:spPr>
        <p:txBody>
          <a:bodyPr lIns="91438" tIns="91438" rIns="91438" bIns="91438">
            <a:normAutofit/>
          </a:bodyPr>
          <a:lstStyle>
            <a:lvl1pPr marL="457200" indent="-457200" defTabSz="1828800">
              <a:lnSpc>
                <a:spcPct val="90000"/>
              </a:lnSpc>
              <a:spcBef>
                <a:spcPts val="2000"/>
              </a:spcBef>
              <a:buSzPct val="100000"/>
              <a:buFont typeface="Arial"/>
              <a:buChar char="•"/>
              <a:defRPr sz="5600" b="0">
                <a:latin typeface="+mj-lt"/>
                <a:ea typeface="+mj-ea"/>
                <a:cs typeface="+mj-cs"/>
                <a:sym typeface="Calibri"/>
              </a:defRPr>
            </a:lvl1pPr>
            <a:lvl2pPr marL="990600" indent="-533400" defTabSz="1828800">
              <a:lnSpc>
                <a:spcPct val="90000"/>
              </a:lnSpc>
              <a:spcBef>
                <a:spcPts val="2000"/>
              </a:spcBef>
              <a:buSzPct val="100000"/>
              <a:buFont typeface="Arial"/>
              <a:buChar char="•"/>
              <a:defRPr sz="5600" b="0">
                <a:latin typeface="+mj-lt"/>
                <a:ea typeface="+mj-ea"/>
                <a:cs typeface="+mj-cs"/>
                <a:sym typeface="Calibri"/>
              </a:defRPr>
            </a:lvl2pPr>
            <a:lvl3pPr marL="1554477" indent="-640077" defTabSz="1828800">
              <a:lnSpc>
                <a:spcPct val="90000"/>
              </a:lnSpc>
              <a:spcBef>
                <a:spcPts val="2000"/>
              </a:spcBef>
              <a:buSzPct val="100000"/>
              <a:buFont typeface="Arial"/>
              <a:buChar char="•"/>
              <a:defRPr sz="5600" b="0">
                <a:latin typeface="+mj-lt"/>
                <a:ea typeface="+mj-ea"/>
                <a:cs typeface="+mj-cs"/>
                <a:sym typeface="Calibri"/>
              </a:defRPr>
            </a:lvl3pPr>
            <a:lvl4pPr marL="2082800" indent="-711200" defTabSz="1828800">
              <a:lnSpc>
                <a:spcPct val="90000"/>
              </a:lnSpc>
              <a:spcBef>
                <a:spcPts val="2000"/>
              </a:spcBef>
              <a:buSzPct val="100000"/>
              <a:buFont typeface="Arial"/>
              <a:buChar char="•"/>
              <a:defRPr sz="5600" b="0">
                <a:latin typeface="+mj-lt"/>
                <a:ea typeface="+mj-ea"/>
                <a:cs typeface="+mj-cs"/>
                <a:sym typeface="Calibri"/>
              </a:defRPr>
            </a:lvl4pPr>
            <a:lvl5pPr marL="2540000" indent="-711200" defTabSz="1828800">
              <a:lnSpc>
                <a:spcPct val="90000"/>
              </a:lnSpc>
              <a:spcBef>
                <a:spcPts val="2000"/>
              </a:spcBef>
              <a:buSzPct val="100000"/>
              <a:buFont typeface="Arial"/>
              <a:buChar char="•"/>
              <a:defRPr sz="5600" b="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2" name="Slide Number"/>
          <p:cNvSpPr txBox="1">
            <a:spLocks noGrp="1"/>
          </p:cNvSpPr>
          <p:nvPr>
            <p:ph type="sldNum" sz="quarter" idx="2"/>
          </p:nvPr>
        </p:nvSpPr>
        <p:spPr>
          <a:xfrm>
            <a:off x="23023295" y="12736593"/>
            <a:ext cx="583665" cy="624841"/>
          </a:xfrm>
          <a:prstGeom prst="rect">
            <a:avLst/>
          </a:prstGeom>
        </p:spPr>
        <p:txBody>
          <a:bodyPr lIns="45719" tIns="45719" rIns="45719" bIns="45719"/>
          <a:lstStyle>
            <a:lvl1pPr marL="0" indent="0" algn="l" defTabSz="1828800">
              <a:defRPr sz="36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Custom Layout">
    <p:bg>
      <p:bgPr>
        <a:solidFill>
          <a:srgbClr val="000000"/>
        </a:solidFill>
        <a:effectLst/>
      </p:bgPr>
    </p:bg>
    <p:spTree>
      <p:nvGrpSpPr>
        <p:cNvPr id="1" name=""/>
        <p:cNvGrpSpPr/>
        <p:nvPr/>
      </p:nvGrpSpPr>
      <p:grpSpPr>
        <a:xfrm>
          <a:off x="0" y="0"/>
          <a:ext cx="0" cy="0"/>
          <a:chOff x="0" y="0"/>
          <a:chExt cx="0" cy="0"/>
        </a:xfrm>
      </p:grpSpPr>
      <p:sp>
        <p:nvSpPr>
          <p:cNvPr id="519" name="Slide Number"/>
          <p:cNvSpPr txBox="1">
            <a:spLocks noGrp="1"/>
          </p:cNvSpPr>
          <p:nvPr>
            <p:ph type="sldNum" sz="quarter" idx="2"/>
          </p:nvPr>
        </p:nvSpPr>
        <p:spPr>
          <a:xfrm>
            <a:off x="20622945" y="13320721"/>
            <a:ext cx="317625" cy="304541"/>
          </a:xfrm>
          <a:prstGeom prst="rect">
            <a:avLst/>
          </a:prstGeom>
        </p:spPr>
        <p:txBody>
          <a:bodyPr lIns="53578" tIns="53578" rIns="53578" bIns="53578" anchor="b"/>
          <a:lstStyle>
            <a:lvl1pPr marL="0" indent="0" algn="r" defTabSz="91440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26" name="Rectangle"/>
          <p:cNvSpPr/>
          <p:nvPr/>
        </p:nvSpPr>
        <p:spPr>
          <a:xfrm>
            <a:off x="3723489" y="489920"/>
            <a:ext cx="16937019" cy="13322294"/>
          </a:xfrm>
          <a:prstGeom prst="rect">
            <a:avLst/>
          </a:prstGeom>
          <a:blipFill>
            <a:blip r:embed="rId2"/>
            <a:stretch>
              <a:fillRect/>
            </a:stretch>
          </a:blipFill>
          <a:ln w="12700">
            <a:miter lim="400000"/>
          </a:ln>
        </p:spPr>
        <p:txBody>
          <a:bodyPr lIns="80682" tIns="80682" rIns="80682" bIns="80682"/>
          <a:lstStyle/>
          <a:p>
            <a:pPr defTabSz="1613647">
              <a:defRPr sz="3000">
                <a:latin typeface="+mj-lt"/>
                <a:ea typeface="+mj-ea"/>
                <a:cs typeface="+mj-cs"/>
                <a:sym typeface="Calibri"/>
              </a:defRPr>
            </a:pPr>
            <a:endParaRPr/>
          </a:p>
        </p:txBody>
      </p:sp>
      <p:sp>
        <p:nvSpPr>
          <p:cNvPr id="527" name="Rectangle"/>
          <p:cNvSpPr/>
          <p:nvPr/>
        </p:nvSpPr>
        <p:spPr>
          <a:xfrm>
            <a:off x="3745832" y="11945470"/>
            <a:ext cx="16937020" cy="1770531"/>
          </a:xfrm>
          <a:prstGeom prst="rect">
            <a:avLst/>
          </a:prstGeom>
          <a:blipFill>
            <a:blip r:embed="rId3"/>
            <a:stretch>
              <a:fillRect/>
            </a:stretch>
          </a:blipFill>
          <a:ln w="12700">
            <a:miter lim="400000"/>
          </a:ln>
        </p:spPr>
        <p:txBody>
          <a:bodyPr lIns="80682" tIns="80682" rIns="80682" bIns="80682"/>
          <a:lstStyle/>
          <a:p>
            <a:pPr defTabSz="1613647">
              <a:defRPr sz="3000">
                <a:latin typeface="+mj-lt"/>
                <a:ea typeface="+mj-ea"/>
                <a:cs typeface="+mj-cs"/>
                <a:sym typeface="Calibri"/>
              </a:defRPr>
            </a:pPr>
            <a:endParaRPr/>
          </a:p>
        </p:txBody>
      </p:sp>
      <p:sp>
        <p:nvSpPr>
          <p:cNvPr id="528" name="Rectangle"/>
          <p:cNvSpPr/>
          <p:nvPr/>
        </p:nvSpPr>
        <p:spPr>
          <a:xfrm>
            <a:off x="3723489" y="1264791"/>
            <a:ext cx="16937019" cy="1483132"/>
          </a:xfrm>
          <a:prstGeom prst="rect">
            <a:avLst/>
          </a:prstGeom>
          <a:blipFill>
            <a:blip r:embed="rId4"/>
            <a:stretch>
              <a:fillRect/>
            </a:stretch>
          </a:blipFill>
          <a:ln w="12700">
            <a:miter lim="400000"/>
          </a:ln>
        </p:spPr>
        <p:txBody>
          <a:bodyPr lIns="80682" tIns="80682" rIns="80682" bIns="80682"/>
          <a:lstStyle/>
          <a:p>
            <a:pPr defTabSz="1613647">
              <a:defRPr sz="3000">
                <a:latin typeface="+mj-lt"/>
                <a:ea typeface="+mj-ea"/>
                <a:cs typeface="+mj-cs"/>
                <a:sym typeface="Calibri"/>
              </a:defRPr>
            </a:pPr>
            <a:endParaRPr/>
          </a:p>
        </p:txBody>
      </p:sp>
      <p:sp>
        <p:nvSpPr>
          <p:cNvPr id="529" name="Title Text"/>
          <p:cNvSpPr txBox="1">
            <a:spLocks noGrp="1"/>
          </p:cNvSpPr>
          <p:nvPr>
            <p:ph type="title"/>
          </p:nvPr>
        </p:nvSpPr>
        <p:spPr>
          <a:xfrm>
            <a:off x="3989294" y="1449642"/>
            <a:ext cx="16938362" cy="1113428"/>
          </a:xfrm>
          <a:prstGeom prst="rect">
            <a:avLst/>
          </a:prstGeom>
        </p:spPr>
        <p:txBody>
          <a:bodyPr>
            <a:normAutofit/>
          </a:bodyPr>
          <a:lstStyle>
            <a:lvl1pPr>
              <a:defRPr sz="7000"/>
            </a:lvl1pPr>
          </a:lstStyle>
          <a:p>
            <a:r>
              <a:t>Title Text</a:t>
            </a:r>
          </a:p>
        </p:txBody>
      </p:sp>
      <p:sp>
        <p:nvSpPr>
          <p:cNvPr id="530" name="Body Level One…"/>
          <p:cNvSpPr txBox="1">
            <a:spLocks noGrp="1"/>
          </p:cNvSpPr>
          <p:nvPr>
            <p:ph type="body" sz="half" idx="1"/>
          </p:nvPr>
        </p:nvSpPr>
        <p:spPr>
          <a:xfrm>
            <a:off x="9005993" y="1320725"/>
            <a:ext cx="16591776" cy="6992472"/>
          </a:xfrm>
          <a:prstGeom prst="rect">
            <a:avLst/>
          </a:prstGeom>
        </p:spPr>
        <p:txBody>
          <a:bodyPr>
            <a:normAutofit/>
          </a:bodyPr>
          <a:lstStyle>
            <a:lvl1pPr>
              <a:defRPr sz="2000"/>
            </a:lvl1pPr>
            <a:lvl2pPr indent="457200">
              <a:defRPr sz="2000"/>
            </a:lvl2pPr>
            <a:lvl3pPr indent="914400">
              <a:defRPr sz="2000"/>
            </a:lvl3pPr>
            <a:lvl4pPr indent="1371600">
              <a:defRPr sz="2000"/>
            </a:lvl4pPr>
            <a:lvl5pPr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531" name="Slide Number"/>
          <p:cNvSpPr txBox="1">
            <a:spLocks noGrp="1"/>
          </p:cNvSpPr>
          <p:nvPr>
            <p:ph type="sldNum" sz="quarter" idx="2"/>
          </p:nvPr>
        </p:nvSpPr>
        <p:spPr>
          <a:xfrm>
            <a:off x="19780645" y="12755879"/>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8" name="Rectangle 8"/>
          <p:cNvSpPr/>
          <p:nvPr/>
        </p:nvSpPr>
        <p:spPr>
          <a:xfrm>
            <a:off x="-1" y="654405"/>
            <a:ext cx="24384001" cy="1950626"/>
          </a:xfrm>
          <a:prstGeom prst="rect">
            <a:avLst/>
          </a:prstGeom>
          <a:gradFill>
            <a:gsLst>
              <a:gs pos="0">
                <a:srgbClr val="212121"/>
              </a:gs>
              <a:gs pos="100000">
                <a:srgbClr val="5E5E5E"/>
              </a:gs>
            </a:gsLst>
          </a:gradFill>
          <a:ln w="12700">
            <a:miter lim="400000"/>
          </a:ln>
        </p:spPr>
        <p:txBody>
          <a:bodyPr lIns="80682" tIns="80682" rIns="80682" bIns="80682" anchor="ctr"/>
          <a:lstStyle/>
          <a:p>
            <a:pPr algn="ctr" defTabSz="1613647">
              <a:defRPr sz="3000">
                <a:solidFill>
                  <a:srgbClr val="FFFFFF"/>
                </a:solidFill>
                <a:latin typeface="+mj-lt"/>
                <a:ea typeface="+mj-ea"/>
                <a:cs typeface="+mj-cs"/>
                <a:sym typeface="Calibri"/>
              </a:defRPr>
            </a:pPr>
            <a:endParaRPr/>
          </a:p>
        </p:txBody>
      </p:sp>
      <p:sp>
        <p:nvSpPr>
          <p:cNvPr id="539" name="Title Text"/>
          <p:cNvSpPr txBox="1">
            <a:spLocks noGrp="1"/>
          </p:cNvSpPr>
          <p:nvPr>
            <p:ph type="title"/>
          </p:nvPr>
        </p:nvSpPr>
        <p:spPr>
          <a:xfrm>
            <a:off x="760405" y="877671"/>
            <a:ext cx="23268863" cy="1529493"/>
          </a:xfrm>
          <a:prstGeom prst="rect">
            <a:avLst/>
          </a:prstGeom>
        </p:spPr>
        <p:txBody>
          <a:bodyPr>
            <a:normAutofit/>
          </a:bodyPr>
          <a:lstStyle>
            <a:lvl1pPr>
              <a:defRPr sz="9800" b="0">
                <a:latin typeface="Montserrat Light"/>
                <a:ea typeface="Montserrat Light"/>
                <a:cs typeface="Montserrat Light"/>
                <a:sym typeface="Montserrat Light"/>
              </a:defRPr>
            </a:lvl1pPr>
          </a:lstStyle>
          <a:p>
            <a:r>
              <a:t>Title Text</a:t>
            </a:r>
          </a:p>
        </p:txBody>
      </p:sp>
      <p:sp>
        <p:nvSpPr>
          <p:cNvPr id="540" name="Slide Number"/>
          <p:cNvSpPr txBox="1">
            <a:spLocks noGrp="1"/>
          </p:cNvSpPr>
          <p:nvPr>
            <p:ph type="sldNum" sz="quarter" idx="2"/>
          </p:nvPr>
        </p:nvSpPr>
        <p:spPr>
          <a:xfrm>
            <a:off x="185290" y="13141613"/>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LAB_1024">
    <p:spTree>
      <p:nvGrpSpPr>
        <p:cNvPr id="1" name=""/>
        <p:cNvGrpSpPr/>
        <p:nvPr/>
      </p:nvGrpSpPr>
      <p:grpSpPr>
        <a:xfrm>
          <a:off x="0" y="0"/>
          <a:ext cx="0" cy="0"/>
          <a:chOff x="0" y="0"/>
          <a:chExt cx="0" cy="0"/>
        </a:xfrm>
      </p:grpSpPr>
      <p:sp>
        <p:nvSpPr>
          <p:cNvPr id="547" name="Line"/>
          <p:cNvSpPr/>
          <p:nvPr/>
        </p:nvSpPr>
        <p:spPr>
          <a:xfrm flipH="1">
            <a:off x="4658590" y="2242704"/>
            <a:ext cx="13511070" cy="2886"/>
          </a:xfrm>
          <a:prstGeom prst="line">
            <a:avLst/>
          </a:prstGeom>
          <a:ln w="25400">
            <a:solidFill>
              <a:srgbClr val="000000"/>
            </a:solidFill>
          </a:ln>
        </p:spPr>
        <p:txBody>
          <a:bodyPr lIns="71437" tIns="71437" rIns="71437" bIns="71437" anchor="ctr"/>
          <a:lstStyle/>
          <a:p>
            <a:pPr defTabSz="642937">
              <a:defRPr sz="1600"/>
            </a:pPr>
            <a:endParaRPr/>
          </a:p>
        </p:txBody>
      </p:sp>
      <p:pic>
        <p:nvPicPr>
          <p:cNvPr id="548" name="droppedImage.pdf" descr="droppedImage.pdf"/>
          <p:cNvPicPr>
            <a:picLocks noChangeAspect="1"/>
          </p:cNvPicPr>
          <p:nvPr/>
        </p:nvPicPr>
        <p:blipFill>
          <a:blip r:embed="rId2"/>
          <a:stretch>
            <a:fillRect/>
          </a:stretch>
        </p:blipFill>
        <p:spPr>
          <a:xfrm>
            <a:off x="18264187" y="1000125"/>
            <a:ext cx="1232298" cy="1285875"/>
          </a:xfrm>
          <a:prstGeom prst="rect">
            <a:avLst/>
          </a:prstGeom>
          <a:ln w="12700"/>
        </p:spPr>
      </p:pic>
      <p:sp>
        <p:nvSpPr>
          <p:cNvPr id="549" name="Title Text"/>
          <p:cNvSpPr txBox="1">
            <a:spLocks noGrp="1"/>
          </p:cNvSpPr>
          <p:nvPr>
            <p:ph type="title"/>
          </p:nvPr>
        </p:nvSpPr>
        <p:spPr>
          <a:xfrm>
            <a:off x="4543136" y="-17860"/>
            <a:ext cx="13430251" cy="2297547"/>
          </a:xfrm>
          <a:prstGeom prst="rect">
            <a:avLst/>
          </a:prstGeom>
        </p:spPr>
        <p:txBody>
          <a:bodyPr lIns="71437" tIns="71437" rIns="71437" bIns="71437" anchor="b"/>
          <a:lstStyle>
            <a:lvl1pPr marL="72158" marR="72158" defTabSz="1599045">
              <a:lnSpc>
                <a:spcPts val="3600"/>
              </a:lnSpc>
              <a:defRPr sz="4200">
                <a:solidFill>
                  <a:srgbClr val="000000"/>
                </a:solidFill>
                <a:uFill>
                  <a:solidFill>
                    <a:srgbClr val="000000"/>
                  </a:solidFill>
                </a:uFill>
              </a:defRPr>
            </a:lvl1pPr>
          </a:lstStyle>
          <a:p>
            <a:r>
              <a:t>Title Text</a:t>
            </a:r>
          </a:p>
        </p:txBody>
      </p:sp>
      <p:sp>
        <p:nvSpPr>
          <p:cNvPr id="550" name="Body Level One…"/>
          <p:cNvSpPr txBox="1">
            <a:spLocks noGrp="1"/>
          </p:cNvSpPr>
          <p:nvPr>
            <p:ph type="body" idx="1"/>
          </p:nvPr>
        </p:nvSpPr>
        <p:spPr>
          <a:xfrm>
            <a:off x="5273386" y="2857500"/>
            <a:ext cx="14823282" cy="10858500"/>
          </a:xfrm>
          <a:prstGeom prst="rect">
            <a:avLst/>
          </a:prstGeom>
        </p:spPr>
        <p:txBody>
          <a:bodyPr lIns="71437" tIns="71437" rIns="71437" bIns="71437"/>
          <a:lstStyle>
            <a:lvl1pPr marL="275647" marR="72158" indent="-235960" defTabSz="1495136">
              <a:lnSpc>
                <a:spcPts val="3300"/>
              </a:lnSpc>
              <a:spcBef>
                <a:spcPts val="4300"/>
              </a:spcBef>
              <a:buSzPct val="100000"/>
              <a:buChar char="•"/>
              <a:defRPr sz="3000">
                <a:uFill>
                  <a:solidFill>
                    <a:srgbClr val="000000"/>
                  </a:solidFill>
                </a:uFill>
                <a:latin typeface="Arial"/>
                <a:ea typeface="Arial"/>
                <a:cs typeface="Arial"/>
                <a:sym typeface="Arial"/>
              </a:defRPr>
            </a:lvl1pPr>
            <a:lvl2pPr marL="904585" marR="72158" indent="-463261" defTabSz="1495136">
              <a:lnSpc>
                <a:spcPts val="3300"/>
              </a:lnSpc>
              <a:buSzPct val="100000"/>
              <a:buChar char="—"/>
              <a:defRPr sz="3000">
                <a:uFill>
                  <a:solidFill>
                    <a:srgbClr val="000000"/>
                  </a:solidFill>
                </a:uFill>
                <a:latin typeface="Arial"/>
                <a:ea typeface="Arial"/>
                <a:cs typeface="Arial"/>
                <a:sym typeface="Arial"/>
              </a:defRPr>
            </a:lvl2pPr>
            <a:lvl3pPr marL="1265814" marR="72158" indent="-311727" defTabSz="1495136">
              <a:lnSpc>
                <a:spcPts val="3300"/>
              </a:lnSpc>
              <a:buSzPct val="100000"/>
              <a:buChar char="–"/>
              <a:defRPr sz="3000">
                <a:uFill>
                  <a:solidFill>
                    <a:srgbClr val="000000"/>
                  </a:solidFill>
                </a:uFill>
                <a:latin typeface="Arial"/>
                <a:ea typeface="Arial"/>
                <a:cs typeface="Arial"/>
                <a:sym typeface="Arial"/>
              </a:defRPr>
            </a:lvl3pPr>
            <a:lvl4pPr marL="1670771" marR="72158" indent="-318221" defTabSz="1495136">
              <a:lnSpc>
                <a:spcPts val="3300"/>
              </a:lnSpc>
              <a:buSzPct val="100000"/>
              <a:buChar char="–"/>
              <a:defRPr sz="3000">
                <a:uFill>
                  <a:solidFill>
                    <a:srgbClr val="000000"/>
                  </a:solidFill>
                </a:uFill>
                <a:latin typeface="Arial"/>
                <a:ea typeface="Arial"/>
                <a:cs typeface="Arial"/>
                <a:sym typeface="Arial"/>
              </a:defRPr>
            </a:lvl4pPr>
            <a:lvl5pPr marL="2018434" marR="72158" indent="-318221" defTabSz="1495136">
              <a:spcBef>
                <a:spcPts val="700"/>
              </a:spcBef>
              <a:buSzPct val="100000"/>
              <a:buChar char="–"/>
              <a:defRPr sz="3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17903510" y="13327034"/>
            <a:ext cx="353344" cy="340259"/>
          </a:xfrm>
          <a:prstGeom prst="rect">
            <a:avLst/>
          </a:prstGeom>
        </p:spPr>
        <p:txBody>
          <a:bodyPr lIns="71437" tIns="71437" rIns="71437" bIns="71437" anchor="b"/>
          <a:lstStyle>
            <a:lvl1pPr marL="0" indent="0" defTabSz="839390">
              <a:defRPr sz="1400" b="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Blank copy 8">
    <p:spTree>
      <p:nvGrpSpPr>
        <p:cNvPr id="1" name=""/>
        <p:cNvGrpSpPr/>
        <p:nvPr/>
      </p:nvGrpSpPr>
      <p:grpSpPr>
        <a:xfrm>
          <a:off x="0" y="0"/>
          <a:ext cx="0" cy="0"/>
          <a:chOff x="0" y="0"/>
          <a:chExt cx="0" cy="0"/>
        </a:xfrm>
      </p:grpSpPr>
      <p:pic>
        <p:nvPicPr>
          <p:cNvPr id="558" name="image3.jpeg" descr="image3.jpeg"/>
          <p:cNvPicPr>
            <a:picLocks noChangeAspect="1"/>
          </p:cNvPicPr>
          <p:nvPr/>
        </p:nvPicPr>
        <p:blipFill>
          <a:blip r:embed="rId2"/>
          <a:srcRect l="2681" t="19871" r="2681" b="16631"/>
          <a:stretch>
            <a:fillRect/>
          </a:stretch>
        </p:blipFill>
        <p:spPr>
          <a:xfrm>
            <a:off x="3538338" y="2727334"/>
            <a:ext cx="17307323" cy="8705535"/>
          </a:xfrm>
          <a:prstGeom prst="rect">
            <a:avLst/>
          </a:prstGeom>
          <a:ln w="25400">
            <a:solidFill>
              <a:srgbClr val="000000"/>
            </a:solidFill>
            <a:miter lim="400000"/>
          </a:ln>
          <a:effectLst>
            <a:outerShdw blurRad="190500" dist="8455" dir="5400000" rotWithShape="0">
              <a:srgbClr val="000000"/>
            </a:outerShdw>
          </a:effectLst>
        </p:spPr>
      </p:pic>
      <p:sp>
        <p:nvSpPr>
          <p:cNvPr id="559" name="Slide Number"/>
          <p:cNvSpPr txBox="1">
            <a:spLocks noGrp="1"/>
          </p:cNvSpPr>
          <p:nvPr>
            <p:ph type="sldNum" sz="quarter" idx="2"/>
          </p:nvPr>
        </p:nvSpPr>
        <p:spPr>
          <a:xfrm>
            <a:off x="20622945" y="13320721"/>
            <a:ext cx="317625" cy="304541"/>
          </a:xfrm>
          <a:prstGeom prst="rect">
            <a:avLst/>
          </a:prstGeom>
          <a:ln>
            <a:round/>
          </a:ln>
        </p:spPr>
        <p:txBody>
          <a:bodyPr lIns="53578" tIns="53578" rIns="53578" bIns="53578" anchor="b"/>
          <a:lstStyle>
            <a:lvl1pPr marL="0" indent="0" algn="r" defTabSz="91209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
        <p:nvSpPr>
          <p:cNvPr id="560" name="Source spectral density (SSD) enables NRF apps"/>
          <p:cNvSpPr txBox="1"/>
          <p:nvPr/>
        </p:nvSpPr>
        <p:spPr>
          <a:xfrm>
            <a:off x="-1231" y="562306"/>
            <a:ext cx="24386463" cy="15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indent="508000" defTabSz="1613647">
              <a:defRPr sz="7800">
                <a:solidFill>
                  <a:srgbClr val="FFFFFF"/>
                </a:solidFill>
                <a:latin typeface="Myriad Pro Light"/>
                <a:ea typeface="Myriad Pro Light"/>
                <a:cs typeface="Myriad Pro Light"/>
                <a:sym typeface="Myriad Pro Semibold"/>
              </a:defRPr>
            </a:lvl1pPr>
          </a:lstStyle>
          <a:p>
            <a:r>
              <a:t>Source spectral density (SSD) enables NRF apps</a:t>
            </a:r>
          </a:p>
        </p:txBody>
      </p:sp>
      <p:sp>
        <p:nvSpPr>
          <p:cNvPr id="56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LLNL Conversion 1">
    <p:spTree>
      <p:nvGrpSpPr>
        <p:cNvPr id="1" name=""/>
        <p:cNvGrpSpPr/>
        <p:nvPr/>
      </p:nvGrpSpPr>
      <p:grpSpPr>
        <a:xfrm>
          <a:off x="0" y="0"/>
          <a:ext cx="0" cy="0"/>
          <a:chOff x="0" y="0"/>
          <a:chExt cx="0" cy="0"/>
        </a:xfrm>
      </p:grpSpPr>
      <p:pic>
        <p:nvPicPr>
          <p:cNvPr id="568" name="image3.jpeg" descr="image3.jpeg"/>
          <p:cNvPicPr>
            <a:picLocks noChangeAspect="1"/>
          </p:cNvPicPr>
          <p:nvPr/>
        </p:nvPicPr>
        <p:blipFill>
          <a:blip r:embed="rId2"/>
          <a:srcRect l="2681" t="19871" r="2681" b="16631"/>
          <a:stretch>
            <a:fillRect/>
          </a:stretch>
        </p:blipFill>
        <p:spPr>
          <a:xfrm>
            <a:off x="3538338" y="2727334"/>
            <a:ext cx="17307323" cy="8705535"/>
          </a:xfrm>
          <a:prstGeom prst="rect">
            <a:avLst/>
          </a:prstGeom>
          <a:ln w="25400">
            <a:solidFill>
              <a:srgbClr val="000000"/>
            </a:solidFill>
            <a:miter lim="400000"/>
          </a:ln>
          <a:effectLst>
            <a:outerShdw blurRad="190500" dist="8455" dir="5400000" rotWithShape="0">
              <a:srgbClr val="000000"/>
            </a:outerShdw>
          </a:effectLst>
        </p:spPr>
      </p:pic>
      <p:sp>
        <p:nvSpPr>
          <p:cNvPr id="56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570"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571"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57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573" name="uci-secondary-wordmark-blue.png" descr="uci-secondary-wordmark-blue.png"/>
          <p:cNvPicPr>
            <a:picLocks noChangeAspect="1"/>
          </p:cNvPicPr>
          <p:nvPr/>
        </p:nvPicPr>
        <p:blipFill>
          <a:blip r:embed="rId3"/>
          <a:stretch>
            <a:fillRect/>
          </a:stretch>
        </p:blipFill>
        <p:spPr>
          <a:xfrm>
            <a:off x="20928934" y="12929350"/>
            <a:ext cx="3175001" cy="518700"/>
          </a:xfrm>
          <a:prstGeom prst="rect">
            <a:avLst/>
          </a:prstGeom>
          <a:ln w="12700">
            <a:miter lim="400000"/>
          </a:ln>
        </p:spPr>
      </p:pic>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Master #2">
    <p:spTree>
      <p:nvGrpSpPr>
        <p:cNvPr id="1" name=""/>
        <p:cNvGrpSpPr/>
        <p:nvPr/>
      </p:nvGrpSpPr>
      <p:grpSpPr>
        <a:xfrm>
          <a:off x="0" y="0"/>
          <a:ext cx="0" cy="0"/>
          <a:chOff x="0" y="0"/>
          <a:chExt cx="0" cy="0"/>
        </a:xfrm>
      </p:grpSpPr>
      <p:sp>
        <p:nvSpPr>
          <p:cNvPr id="580" name="Slide Number"/>
          <p:cNvSpPr txBox="1">
            <a:spLocks noGrp="1"/>
          </p:cNvSpPr>
          <p:nvPr>
            <p:ph type="sldNum" sz="quarter" idx="2"/>
          </p:nvPr>
        </p:nvSpPr>
        <p:spPr>
          <a:xfrm>
            <a:off x="17903510" y="13327034"/>
            <a:ext cx="353344" cy="340259"/>
          </a:xfrm>
          <a:prstGeom prst="rect">
            <a:avLst/>
          </a:prstGeom>
        </p:spPr>
        <p:txBody>
          <a:bodyPr lIns="71437" tIns="71437" rIns="71437" bIns="71437" anchor="b"/>
          <a:lstStyle>
            <a:lvl1pPr marL="0" indent="0" defTabSz="1053703">
              <a:defRPr sz="1400" b="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87" name="Title Text"/>
          <p:cNvSpPr txBox="1">
            <a:spLocks noGrp="1"/>
          </p:cNvSpPr>
          <p:nvPr>
            <p:ph type="title"/>
          </p:nvPr>
        </p:nvSpPr>
        <p:spPr>
          <a:xfrm>
            <a:off x="760405" y="877671"/>
            <a:ext cx="23268863" cy="1529493"/>
          </a:xfrm>
          <a:prstGeom prst="rect">
            <a:avLst/>
          </a:prstGeom>
        </p:spPr>
        <p:txBody>
          <a:bodyPr>
            <a:normAutofit/>
          </a:bodyPr>
          <a:lstStyle>
            <a:lvl1pPr>
              <a:defRPr sz="9800" b="0">
                <a:latin typeface="Montserrat Light"/>
                <a:ea typeface="Montserrat Light"/>
                <a:cs typeface="Montserrat Light"/>
                <a:sym typeface="Montserrat Light"/>
              </a:defRPr>
            </a:lvl1pPr>
          </a:lstStyle>
          <a:p>
            <a:r>
              <a:t>Title Text</a:t>
            </a:r>
          </a:p>
        </p:txBody>
      </p:sp>
      <p:sp>
        <p:nvSpPr>
          <p:cNvPr id="588" name="Use cases - material management and detection"/>
          <p:cNvSpPr/>
          <p:nvPr/>
        </p:nvSpPr>
        <p:spPr>
          <a:xfrm>
            <a:off x="-2" y="560668"/>
            <a:ext cx="24384004" cy="1539003"/>
          </a:xfrm>
          <a:prstGeom prst="rect">
            <a:avLst/>
          </a:prstGeom>
          <a:gradFill>
            <a:gsLst>
              <a:gs pos="0">
                <a:srgbClr val="00417E"/>
              </a:gs>
              <a:gs pos="100000">
                <a:srgbClr val="00417E">
                  <a:alpha val="75572"/>
                </a:srgbClr>
              </a:gs>
            </a:gsLst>
          </a:gradFill>
          <a:ln w="12700">
            <a:miter lim="400000"/>
          </a:ln>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589" name="Slide Number"/>
          <p:cNvSpPr txBox="1">
            <a:spLocks noGrp="1"/>
          </p:cNvSpPr>
          <p:nvPr>
            <p:ph type="sldNum" sz="quarter" idx="2"/>
          </p:nvPr>
        </p:nvSpPr>
        <p:spPr>
          <a:xfrm>
            <a:off x="185290" y="13141613"/>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760405" y="877671"/>
            <a:ext cx="23268863" cy="1529493"/>
          </a:xfrm>
          <a:prstGeom prst="rect">
            <a:avLst/>
          </a:prstGeom>
        </p:spPr>
        <p:txBody>
          <a:bodyPr>
            <a:normAutofit/>
          </a:bodyPr>
          <a:lstStyle>
            <a:lvl1pPr>
              <a:defRPr sz="9800" b="0">
                <a:solidFill>
                  <a:srgbClr val="000000"/>
                </a:solidFill>
                <a:latin typeface="Montserrat Light"/>
                <a:ea typeface="Montserrat Light"/>
                <a:cs typeface="Montserrat Light"/>
                <a:sym typeface="Montserrat Light"/>
              </a:defRPr>
            </a:lvl1pPr>
          </a:lstStyle>
          <a:p>
            <a:r>
              <a:t>Title Text</a:t>
            </a:r>
          </a:p>
        </p:txBody>
      </p:sp>
      <p:sp>
        <p:nvSpPr>
          <p:cNvPr id="597" name="Slide Number"/>
          <p:cNvSpPr txBox="1">
            <a:spLocks noGrp="1"/>
          </p:cNvSpPr>
          <p:nvPr>
            <p:ph type="sldNum" sz="quarter" idx="2"/>
          </p:nvPr>
        </p:nvSpPr>
        <p:spPr>
          <a:xfrm>
            <a:off x="185290" y="13141613"/>
            <a:ext cx="398910" cy="398513"/>
          </a:xfrm>
          <a:prstGeom prst="rect">
            <a:avLst/>
          </a:prstGeom>
        </p:spPr>
        <p:txBody>
          <a:bodyPr/>
          <a:lstStyle>
            <a:lvl1pPr marL="0" indent="0" algn="r">
              <a:defRPr b="0"/>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Grey Title - w/o #">
    <p:spTree>
      <p:nvGrpSpPr>
        <p:cNvPr id="1" name=""/>
        <p:cNvGrpSpPr/>
        <p:nvPr/>
      </p:nvGrpSpPr>
      <p:grpSpPr>
        <a:xfrm>
          <a:off x="0" y="0"/>
          <a:ext cx="0" cy="0"/>
          <a:chOff x="0" y="0"/>
          <a:chExt cx="0" cy="0"/>
        </a:xfrm>
      </p:grpSpPr>
      <p:sp>
        <p:nvSpPr>
          <p:cNvPr id="604" name="Use cases - medical imaging and therapy"/>
          <p:cNvSpPr/>
          <p:nvPr/>
        </p:nvSpPr>
        <p:spPr>
          <a:xfrm>
            <a:off x="3971" y="589301"/>
            <a:ext cx="24384004" cy="1539003"/>
          </a:xfrm>
          <a:prstGeom prst="rect">
            <a:avLst/>
          </a:prstGeom>
          <a:gradFill>
            <a:gsLst>
              <a:gs pos="0">
                <a:srgbClr val="212121"/>
              </a:gs>
              <a:gs pos="100000">
                <a:srgbClr val="5E5E5E"/>
              </a:gs>
            </a:gsLst>
          </a:gradFill>
          <a:ln w="12700">
            <a:miter lim="400000"/>
          </a:ln>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605" name="Title Text"/>
          <p:cNvSpPr txBox="1">
            <a:spLocks noGrp="1"/>
          </p:cNvSpPr>
          <p:nvPr>
            <p:ph type="title"/>
          </p:nvPr>
        </p:nvSpPr>
        <p:spPr>
          <a:xfrm>
            <a:off x="-1231" y="594056"/>
            <a:ext cx="24386463" cy="15294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606"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LAB_1024">
    <p:spTree>
      <p:nvGrpSpPr>
        <p:cNvPr id="1" name=""/>
        <p:cNvGrpSpPr/>
        <p:nvPr/>
      </p:nvGrpSpPr>
      <p:grpSpPr>
        <a:xfrm>
          <a:off x="0" y="0"/>
          <a:ext cx="0" cy="0"/>
          <a:chOff x="0" y="0"/>
          <a:chExt cx="0" cy="0"/>
        </a:xfrm>
      </p:grpSpPr>
      <p:sp>
        <p:nvSpPr>
          <p:cNvPr id="613" name="Line"/>
          <p:cNvSpPr/>
          <p:nvPr/>
        </p:nvSpPr>
        <p:spPr>
          <a:xfrm flipH="1">
            <a:off x="4658590" y="2242704"/>
            <a:ext cx="13511070" cy="2886"/>
          </a:xfrm>
          <a:prstGeom prst="line">
            <a:avLst/>
          </a:prstGeom>
          <a:ln w="25400">
            <a:solidFill>
              <a:srgbClr val="000000"/>
            </a:solidFill>
          </a:ln>
        </p:spPr>
        <p:txBody>
          <a:bodyPr lIns="71437" tIns="71437" rIns="71437" bIns="71437" anchor="ctr"/>
          <a:lstStyle/>
          <a:p>
            <a:pPr defTabSz="642937">
              <a:defRPr sz="1600"/>
            </a:pPr>
            <a:endParaRPr/>
          </a:p>
        </p:txBody>
      </p:sp>
      <p:pic>
        <p:nvPicPr>
          <p:cNvPr id="614" name="droppedImage.pdf" descr="droppedImage.pdf"/>
          <p:cNvPicPr>
            <a:picLocks noChangeAspect="1"/>
          </p:cNvPicPr>
          <p:nvPr/>
        </p:nvPicPr>
        <p:blipFill>
          <a:blip r:embed="rId2"/>
          <a:stretch>
            <a:fillRect/>
          </a:stretch>
        </p:blipFill>
        <p:spPr>
          <a:xfrm>
            <a:off x="18264187" y="1000125"/>
            <a:ext cx="1232298" cy="1285875"/>
          </a:xfrm>
          <a:prstGeom prst="rect">
            <a:avLst/>
          </a:prstGeom>
          <a:ln w="12700"/>
        </p:spPr>
      </p:pic>
      <p:sp>
        <p:nvSpPr>
          <p:cNvPr id="615" name="Title Text"/>
          <p:cNvSpPr txBox="1">
            <a:spLocks noGrp="1"/>
          </p:cNvSpPr>
          <p:nvPr>
            <p:ph type="title"/>
          </p:nvPr>
        </p:nvSpPr>
        <p:spPr>
          <a:xfrm>
            <a:off x="4543136" y="-17860"/>
            <a:ext cx="13430251" cy="2297547"/>
          </a:xfrm>
          <a:prstGeom prst="rect">
            <a:avLst/>
          </a:prstGeom>
        </p:spPr>
        <p:txBody>
          <a:bodyPr lIns="71437" tIns="71437" rIns="71437" bIns="71437" anchor="b"/>
          <a:lstStyle>
            <a:lvl1pPr marL="72158" marR="72158" defTabSz="1599045">
              <a:lnSpc>
                <a:spcPts val="3600"/>
              </a:lnSpc>
              <a:defRPr sz="4200">
                <a:solidFill>
                  <a:srgbClr val="000000"/>
                </a:solidFill>
                <a:uFill>
                  <a:solidFill>
                    <a:srgbClr val="000000"/>
                  </a:solidFill>
                </a:uFill>
              </a:defRPr>
            </a:lvl1pPr>
          </a:lstStyle>
          <a:p>
            <a:r>
              <a:t>Title Text</a:t>
            </a:r>
          </a:p>
        </p:txBody>
      </p:sp>
      <p:sp>
        <p:nvSpPr>
          <p:cNvPr id="616" name="Body Level One…"/>
          <p:cNvSpPr txBox="1">
            <a:spLocks noGrp="1"/>
          </p:cNvSpPr>
          <p:nvPr>
            <p:ph type="body" idx="1"/>
          </p:nvPr>
        </p:nvSpPr>
        <p:spPr>
          <a:xfrm>
            <a:off x="5273386" y="2857500"/>
            <a:ext cx="14823282" cy="10858500"/>
          </a:xfrm>
          <a:prstGeom prst="rect">
            <a:avLst/>
          </a:prstGeom>
        </p:spPr>
        <p:txBody>
          <a:bodyPr lIns="71437" tIns="71437" rIns="71437" bIns="71437"/>
          <a:lstStyle>
            <a:lvl1pPr marL="275647" marR="72158" indent="-235960" defTabSz="1495136">
              <a:lnSpc>
                <a:spcPts val="3300"/>
              </a:lnSpc>
              <a:spcBef>
                <a:spcPts val="4300"/>
              </a:spcBef>
              <a:buSzPct val="100000"/>
              <a:buChar char="•"/>
              <a:defRPr sz="3000">
                <a:uFill>
                  <a:solidFill>
                    <a:srgbClr val="000000"/>
                  </a:solidFill>
                </a:uFill>
                <a:latin typeface="Arial"/>
                <a:ea typeface="Arial"/>
                <a:cs typeface="Arial"/>
                <a:sym typeface="Arial"/>
              </a:defRPr>
            </a:lvl1pPr>
            <a:lvl2pPr marL="904585" marR="72158" indent="-463261" defTabSz="1495136">
              <a:lnSpc>
                <a:spcPts val="3300"/>
              </a:lnSpc>
              <a:buSzPct val="100000"/>
              <a:buChar char="—"/>
              <a:defRPr sz="3000">
                <a:uFill>
                  <a:solidFill>
                    <a:srgbClr val="000000"/>
                  </a:solidFill>
                </a:uFill>
                <a:latin typeface="Arial"/>
                <a:ea typeface="Arial"/>
                <a:cs typeface="Arial"/>
                <a:sym typeface="Arial"/>
              </a:defRPr>
            </a:lvl2pPr>
            <a:lvl3pPr marL="1265814" marR="72158" indent="-311727" defTabSz="1495136">
              <a:lnSpc>
                <a:spcPts val="3300"/>
              </a:lnSpc>
              <a:buSzPct val="100000"/>
              <a:buChar char="–"/>
              <a:defRPr sz="3000">
                <a:uFill>
                  <a:solidFill>
                    <a:srgbClr val="000000"/>
                  </a:solidFill>
                </a:uFill>
                <a:latin typeface="Arial"/>
                <a:ea typeface="Arial"/>
                <a:cs typeface="Arial"/>
                <a:sym typeface="Arial"/>
              </a:defRPr>
            </a:lvl3pPr>
            <a:lvl4pPr marL="1670771" marR="72158" indent="-318221" defTabSz="1495136">
              <a:lnSpc>
                <a:spcPts val="3300"/>
              </a:lnSpc>
              <a:buSzPct val="100000"/>
              <a:buChar char="–"/>
              <a:defRPr sz="3000">
                <a:uFill>
                  <a:solidFill>
                    <a:srgbClr val="000000"/>
                  </a:solidFill>
                </a:uFill>
                <a:latin typeface="Arial"/>
                <a:ea typeface="Arial"/>
                <a:cs typeface="Arial"/>
                <a:sym typeface="Arial"/>
              </a:defRPr>
            </a:lvl4pPr>
            <a:lvl5pPr marL="2018434" marR="72158" indent="-318221" defTabSz="1495136">
              <a:spcBef>
                <a:spcPts val="700"/>
              </a:spcBef>
              <a:buSzPct val="100000"/>
              <a:buChar char="–"/>
              <a:defRPr sz="3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 name="Slide Number"/>
          <p:cNvSpPr txBox="1">
            <a:spLocks noGrp="1"/>
          </p:cNvSpPr>
          <p:nvPr>
            <p:ph type="sldNum" sz="quarter" idx="2"/>
          </p:nvPr>
        </p:nvSpPr>
        <p:spPr>
          <a:xfrm>
            <a:off x="17903510" y="13327034"/>
            <a:ext cx="353344" cy="340259"/>
          </a:xfrm>
          <a:prstGeom prst="rect">
            <a:avLst/>
          </a:prstGeom>
        </p:spPr>
        <p:txBody>
          <a:bodyPr lIns="71437" tIns="71437" rIns="71437" bIns="71437" anchor="b"/>
          <a:lstStyle>
            <a:lvl1pPr marL="0" indent="0" defTabSz="839390">
              <a:defRPr sz="1400" b="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Blank copy 6">
    <p:spTree>
      <p:nvGrpSpPr>
        <p:cNvPr id="1" name=""/>
        <p:cNvGrpSpPr/>
        <p:nvPr/>
      </p:nvGrpSpPr>
      <p:grpSpPr>
        <a:xfrm>
          <a:off x="0" y="0"/>
          <a:ext cx="0" cy="0"/>
          <a:chOff x="0" y="0"/>
          <a:chExt cx="0" cy="0"/>
        </a:xfrm>
      </p:grpSpPr>
      <p:pic>
        <p:nvPicPr>
          <p:cNvPr id="624" name="image3.jpeg" descr="image3.jpeg"/>
          <p:cNvPicPr>
            <a:picLocks noChangeAspect="1"/>
          </p:cNvPicPr>
          <p:nvPr/>
        </p:nvPicPr>
        <p:blipFill>
          <a:blip r:embed="rId2"/>
          <a:stretch>
            <a:fillRect/>
          </a:stretch>
        </p:blipFill>
        <p:spPr>
          <a:xfrm>
            <a:off x="3048000" y="2887"/>
            <a:ext cx="18288000" cy="13710227"/>
          </a:xfrm>
          <a:prstGeom prst="rect">
            <a:avLst/>
          </a:prstGeom>
          <a:ln w="12700"/>
        </p:spPr>
      </p:pic>
      <p:sp>
        <p:nvSpPr>
          <p:cNvPr id="625" name="Slide Number"/>
          <p:cNvSpPr txBox="1">
            <a:spLocks noGrp="1"/>
          </p:cNvSpPr>
          <p:nvPr>
            <p:ph type="sldNum" sz="quarter" idx="2"/>
          </p:nvPr>
        </p:nvSpPr>
        <p:spPr>
          <a:xfrm>
            <a:off x="20622945" y="13320721"/>
            <a:ext cx="317625" cy="304541"/>
          </a:xfrm>
          <a:prstGeom prst="rect">
            <a:avLst/>
          </a:prstGeom>
          <a:ln>
            <a:round/>
          </a:ln>
        </p:spPr>
        <p:txBody>
          <a:bodyPr lIns="53578" tIns="53578" rIns="53578" bIns="53578" anchor="b"/>
          <a:lstStyle>
            <a:lvl1pPr marL="0" indent="0" algn="r" defTabSz="91209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38 pt Title - Default">
    <p:spTree>
      <p:nvGrpSpPr>
        <p:cNvPr id="1" name=""/>
        <p:cNvGrpSpPr/>
        <p:nvPr/>
      </p:nvGrpSpPr>
      <p:grpSpPr>
        <a:xfrm>
          <a:off x="0" y="0"/>
          <a:ext cx="0" cy="0"/>
          <a:chOff x="0" y="0"/>
          <a:chExt cx="0" cy="0"/>
        </a:xfrm>
      </p:grpSpPr>
      <p:pic>
        <p:nvPicPr>
          <p:cNvPr id="632" name="image3.jpeg" descr="image3.jpeg"/>
          <p:cNvPicPr>
            <a:picLocks noChangeAspect="1"/>
          </p:cNvPicPr>
          <p:nvPr/>
        </p:nvPicPr>
        <p:blipFill>
          <a:blip r:embed="rId2"/>
          <a:stretch>
            <a:fillRect/>
          </a:stretch>
        </p:blipFill>
        <p:spPr>
          <a:xfrm>
            <a:off x="3048000" y="2887"/>
            <a:ext cx="18288000" cy="13710227"/>
          </a:xfrm>
          <a:prstGeom prst="rect">
            <a:avLst/>
          </a:prstGeom>
          <a:ln w="12700"/>
        </p:spPr>
      </p:pic>
      <p:sp>
        <p:nvSpPr>
          <p:cNvPr id="633" name="Title Text"/>
          <p:cNvSpPr txBox="1">
            <a:spLocks noGrp="1"/>
          </p:cNvSpPr>
          <p:nvPr>
            <p:ph type="title"/>
          </p:nvPr>
        </p:nvSpPr>
        <p:spPr>
          <a:xfrm>
            <a:off x="4012406" y="892968"/>
            <a:ext cx="16894969" cy="2438401"/>
          </a:xfrm>
          <a:prstGeom prst="rect">
            <a:avLst/>
          </a:prstGeom>
        </p:spPr>
        <p:txBody>
          <a:bodyPr lIns="53578" tIns="53578" rIns="53578" bIns="53578"/>
          <a:lstStyle>
            <a:lvl1pPr defTabSz="1589484">
              <a:spcBef>
                <a:spcPts val="1100"/>
              </a:spcBef>
              <a:defRPr sz="5200" b="0">
                <a:solidFill>
                  <a:srgbClr val="333333"/>
                </a:solidFill>
                <a:uFill>
                  <a:solidFill>
                    <a:srgbClr val="333333"/>
                  </a:solidFill>
                </a:uFill>
                <a:latin typeface="Myriad Pro Light"/>
                <a:ea typeface="Myriad Pro Light"/>
                <a:cs typeface="Myriad Pro Light"/>
                <a:sym typeface="Myriad Pro Semibold"/>
              </a:defRPr>
            </a:lvl1pPr>
          </a:lstStyle>
          <a:p>
            <a:r>
              <a:t>Title Text</a:t>
            </a:r>
          </a:p>
        </p:txBody>
      </p:sp>
      <p:sp>
        <p:nvSpPr>
          <p:cNvPr id="634" name="Slide Number"/>
          <p:cNvSpPr txBox="1">
            <a:spLocks noGrp="1"/>
          </p:cNvSpPr>
          <p:nvPr>
            <p:ph type="sldNum" sz="quarter" idx="2"/>
          </p:nvPr>
        </p:nvSpPr>
        <p:spPr>
          <a:xfrm>
            <a:off x="20622945" y="13320721"/>
            <a:ext cx="317625" cy="304541"/>
          </a:xfrm>
          <a:prstGeom prst="rect">
            <a:avLst/>
          </a:prstGeom>
          <a:ln>
            <a:round/>
          </a:ln>
        </p:spPr>
        <p:txBody>
          <a:bodyPr lIns="53578" tIns="53578" rIns="53578" bIns="53578" anchor="b"/>
          <a:lstStyle>
            <a:lvl1pPr marL="0" indent="0" algn="r" defTabSz="91209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 Title Only copy 13">
    <p:spTree>
      <p:nvGrpSpPr>
        <p:cNvPr id="1" name=""/>
        <p:cNvGrpSpPr/>
        <p:nvPr/>
      </p:nvGrpSpPr>
      <p:grpSpPr>
        <a:xfrm>
          <a:off x="0" y="0"/>
          <a:ext cx="0" cy="0"/>
          <a:chOff x="0" y="0"/>
          <a:chExt cx="0" cy="0"/>
        </a:xfrm>
      </p:grpSpPr>
      <p:pic>
        <p:nvPicPr>
          <p:cNvPr id="641" name="image3.jpeg" descr="image3.jpeg"/>
          <p:cNvPicPr>
            <a:picLocks noChangeAspect="1"/>
          </p:cNvPicPr>
          <p:nvPr/>
        </p:nvPicPr>
        <p:blipFill>
          <a:blip r:embed="rId2"/>
          <a:stretch>
            <a:fillRect/>
          </a:stretch>
        </p:blipFill>
        <p:spPr>
          <a:xfrm>
            <a:off x="3048000" y="2887"/>
            <a:ext cx="18288000" cy="13710227"/>
          </a:xfrm>
          <a:prstGeom prst="rect">
            <a:avLst/>
          </a:prstGeom>
          <a:ln w="12700"/>
        </p:spPr>
      </p:pic>
      <p:sp>
        <p:nvSpPr>
          <p:cNvPr id="642" name="Title Text"/>
          <p:cNvSpPr txBox="1">
            <a:spLocks noGrp="1"/>
          </p:cNvSpPr>
          <p:nvPr>
            <p:ph type="title"/>
          </p:nvPr>
        </p:nvSpPr>
        <p:spPr>
          <a:xfrm>
            <a:off x="3887390" y="767953"/>
            <a:ext cx="16894970" cy="2438401"/>
          </a:xfrm>
          <a:prstGeom prst="rect">
            <a:avLst/>
          </a:prstGeom>
        </p:spPr>
        <p:txBody>
          <a:bodyPr lIns="53578" tIns="53578" rIns="53578" bIns="53578"/>
          <a:lstStyle>
            <a:lvl1pPr defTabSz="1589484">
              <a:spcBef>
                <a:spcPts val="1100"/>
              </a:spcBef>
              <a:defRPr sz="5000" b="0">
                <a:solidFill>
                  <a:srgbClr val="333333"/>
                </a:solidFill>
                <a:uFill>
                  <a:solidFill>
                    <a:srgbClr val="333333"/>
                  </a:solidFill>
                </a:uFill>
                <a:latin typeface="Myriad Pro Light"/>
                <a:ea typeface="Myriad Pro Light"/>
                <a:cs typeface="Myriad Pro Light"/>
                <a:sym typeface="Myriad Pro Semibold"/>
              </a:defRPr>
            </a:lvl1pPr>
          </a:lstStyle>
          <a:p>
            <a:r>
              <a:t>Title Text</a:t>
            </a:r>
          </a:p>
        </p:txBody>
      </p:sp>
      <p:sp>
        <p:nvSpPr>
          <p:cNvPr id="643" name="Slide Number"/>
          <p:cNvSpPr txBox="1">
            <a:spLocks noGrp="1"/>
          </p:cNvSpPr>
          <p:nvPr>
            <p:ph type="sldNum" sz="quarter" idx="2"/>
          </p:nvPr>
        </p:nvSpPr>
        <p:spPr>
          <a:xfrm>
            <a:off x="20622945" y="13320721"/>
            <a:ext cx="317625" cy="304541"/>
          </a:xfrm>
          <a:prstGeom prst="rect">
            <a:avLst/>
          </a:prstGeom>
          <a:ln>
            <a:round/>
          </a:ln>
        </p:spPr>
        <p:txBody>
          <a:bodyPr lIns="53578" tIns="53578" rIns="53578" bIns="53578" anchor="b"/>
          <a:lstStyle>
            <a:lvl1pPr marL="0" indent="0" algn="r" defTabSz="91209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LAB_1024">
    <p:spTree>
      <p:nvGrpSpPr>
        <p:cNvPr id="1" name=""/>
        <p:cNvGrpSpPr/>
        <p:nvPr/>
      </p:nvGrpSpPr>
      <p:grpSpPr>
        <a:xfrm>
          <a:off x="0" y="0"/>
          <a:ext cx="0" cy="0"/>
          <a:chOff x="0" y="0"/>
          <a:chExt cx="0" cy="0"/>
        </a:xfrm>
      </p:grpSpPr>
      <p:sp>
        <p:nvSpPr>
          <p:cNvPr id="650" name="Line"/>
          <p:cNvSpPr/>
          <p:nvPr/>
        </p:nvSpPr>
        <p:spPr>
          <a:xfrm flipH="1">
            <a:off x="4658590" y="2242704"/>
            <a:ext cx="13511070" cy="2886"/>
          </a:xfrm>
          <a:prstGeom prst="line">
            <a:avLst/>
          </a:prstGeom>
          <a:ln w="25400">
            <a:solidFill>
              <a:srgbClr val="000000"/>
            </a:solidFill>
          </a:ln>
        </p:spPr>
        <p:txBody>
          <a:bodyPr lIns="71437" tIns="71437" rIns="71437" bIns="71437" anchor="ctr"/>
          <a:lstStyle/>
          <a:p>
            <a:pPr defTabSz="642937">
              <a:defRPr sz="1600"/>
            </a:pPr>
            <a:endParaRPr/>
          </a:p>
        </p:txBody>
      </p:sp>
      <p:pic>
        <p:nvPicPr>
          <p:cNvPr id="651" name="droppedImage.pdf" descr="droppedImage.pdf"/>
          <p:cNvPicPr>
            <a:picLocks noChangeAspect="1"/>
          </p:cNvPicPr>
          <p:nvPr/>
        </p:nvPicPr>
        <p:blipFill>
          <a:blip r:embed="rId2"/>
          <a:stretch>
            <a:fillRect/>
          </a:stretch>
        </p:blipFill>
        <p:spPr>
          <a:xfrm>
            <a:off x="18264187" y="1000125"/>
            <a:ext cx="1232298" cy="1285875"/>
          </a:xfrm>
          <a:prstGeom prst="rect">
            <a:avLst/>
          </a:prstGeom>
          <a:ln w="12700"/>
        </p:spPr>
      </p:pic>
      <p:sp>
        <p:nvSpPr>
          <p:cNvPr id="652" name="Title Text"/>
          <p:cNvSpPr txBox="1">
            <a:spLocks noGrp="1"/>
          </p:cNvSpPr>
          <p:nvPr>
            <p:ph type="title"/>
          </p:nvPr>
        </p:nvSpPr>
        <p:spPr>
          <a:xfrm>
            <a:off x="4543136" y="-17860"/>
            <a:ext cx="13430251" cy="2297547"/>
          </a:xfrm>
          <a:prstGeom prst="rect">
            <a:avLst/>
          </a:prstGeom>
        </p:spPr>
        <p:txBody>
          <a:bodyPr lIns="71437" tIns="71437" rIns="71437" bIns="71437" anchor="b"/>
          <a:lstStyle>
            <a:lvl1pPr marL="72158" marR="72158" defTabSz="1599045">
              <a:lnSpc>
                <a:spcPts val="3600"/>
              </a:lnSpc>
              <a:defRPr sz="4200">
                <a:solidFill>
                  <a:srgbClr val="000000"/>
                </a:solidFill>
                <a:uFill>
                  <a:solidFill>
                    <a:srgbClr val="000000"/>
                  </a:solidFill>
                </a:uFill>
              </a:defRPr>
            </a:lvl1pPr>
          </a:lstStyle>
          <a:p>
            <a:r>
              <a:t>Title Text</a:t>
            </a:r>
          </a:p>
        </p:txBody>
      </p:sp>
      <p:sp>
        <p:nvSpPr>
          <p:cNvPr id="653" name="Body Level One…"/>
          <p:cNvSpPr txBox="1">
            <a:spLocks noGrp="1"/>
          </p:cNvSpPr>
          <p:nvPr>
            <p:ph type="body" idx="1"/>
          </p:nvPr>
        </p:nvSpPr>
        <p:spPr>
          <a:xfrm>
            <a:off x="5273386" y="2857500"/>
            <a:ext cx="14823282" cy="10858500"/>
          </a:xfrm>
          <a:prstGeom prst="rect">
            <a:avLst/>
          </a:prstGeom>
        </p:spPr>
        <p:txBody>
          <a:bodyPr lIns="71437" tIns="71437" rIns="71437" bIns="71437"/>
          <a:lstStyle>
            <a:lvl1pPr marL="275647" marR="72158" indent="-235960" defTabSz="1495136">
              <a:lnSpc>
                <a:spcPts val="3300"/>
              </a:lnSpc>
              <a:spcBef>
                <a:spcPts val="4300"/>
              </a:spcBef>
              <a:buSzPct val="100000"/>
              <a:buChar char="•"/>
              <a:defRPr sz="3000">
                <a:uFill>
                  <a:solidFill>
                    <a:srgbClr val="000000"/>
                  </a:solidFill>
                </a:uFill>
                <a:latin typeface="Arial"/>
                <a:ea typeface="Arial"/>
                <a:cs typeface="Arial"/>
                <a:sym typeface="Arial"/>
              </a:defRPr>
            </a:lvl1pPr>
            <a:lvl2pPr marL="904585" marR="72158" indent="-463261" defTabSz="1495136">
              <a:lnSpc>
                <a:spcPts val="3300"/>
              </a:lnSpc>
              <a:buSzPct val="100000"/>
              <a:buChar char="—"/>
              <a:defRPr sz="3000">
                <a:uFill>
                  <a:solidFill>
                    <a:srgbClr val="000000"/>
                  </a:solidFill>
                </a:uFill>
                <a:latin typeface="Arial"/>
                <a:ea typeface="Arial"/>
                <a:cs typeface="Arial"/>
                <a:sym typeface="Arial"/>
              </a:defRPr>
            </a:lvl2pPr>
            <a:lvl3pPr marL="1265814" marR="72158" indent="-311727" defTabSz="1495136">
              <a:lnSpc>
                <a:spcPts val="3300"/>
              </a:lnSpc>
              <a:buSzPct val="100000"/>
              <a:buChar char="–"/>
              <a:defRPr sz="3000">
                <a:uFill>
                  <a:solidFill>
                    <a:srgbClr val="000000"/>
                  </a:solidFill>
                </a:uFill>
                <a:latin typeface="Arial"/>
                <a:ea typeface="Arial"/>
                <a:cs typeface="Arial"/>
                <a:sym typeface="Arial"/>
              </a:defRPr>
            </a:lvl3pPr>
            <a:lvl4pPr marL="1670771" marR="72158" indent="-318221" defTabSz="1495136">
              <a:lnSpc>
                <a:spcPts val="3300"/>
              </a:lnSpc>
              <a:buSzPct val="100000"/>
              <a:buChar char="–"/>
              <a:defRPr sz="3000">
                <a:uFill>
                  <a:solidFill>
                    <a:srgbClr val="000000"/>
                  </a:solidFill>
                </a:uFill>
                <a:latin typeface="Arial"/>
                <a:ea typeface="Arial"/>
                <a:cs typeface="Arial"/>
                <a:sym typeface="Arial"/>
              </a:defRPr>
            </a:lvl4pPr>
            <a:lvl5pPr marL="2018434" marR="72158" indent="-318221" defTabSz="1495136">
              <a:spcBef>
                <a:spcPts val="700"/>
              </a:spcBef>
              <a:buSzPct val="100000"/>
              <a:buChar char="–"/>
              <a:defRPr sz="3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xfrm>
            <a:off x="17903510" y="13327034"/>
            <a:ext cx="353344" cy="340259"/>
          </a:xfrm>
          <a:prstGeom prst="rect">
            <a:avLst/>
          </a:prstGeom>
        </p:spPr>
        <p:txBody>
          <a:bodyPr lIns="71437" tIns="71437" rIns="71437" bIns="71437" anchor="b"/>
          <a:lstStyle>
            <a:lvl1pPr marL="0" indent="0" defTabSz="839390">
              <a:defRPr sz="1400" b="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38 pt Title - Default">
    <p:spTree>
      <p:nvGrpSpPr>
        <p:cNvPr id="1" name=""/>
        <p:cNvGrpSpPr/>
        <p:nvPr/>
      </p:nvGrpSpPr>
      <p:grpSpPr>
        <a:xfrm>
          <a:off x="0" y="0"/>
          <a:ext cx="0" cy="0"/>
          <a:chOff x="0" y="0"/>
          <a:chExt cx="0" cy="0"/>
        </a:xfrm>
      </p:grpSpPr>
      <p:pic>
        <p:nvPicPr>
          <p:cNvPr id="661" name="image3.jpeg" descr="image3.jpeg"/>
          <p:cNvPicPr>
            <a:picLocks noChangeAspect="1"/>
          </p:cNvPicPr>
          <p:nvPr/>
        </p:nvPicPr>
        <p:blipFill>
          <a:blip r:embed="rId2"/>
          <a:stretch>
            <a:fillRect/>
          </a:stretch>
        </p:blipFill>
        <p:spPr>
          <a:xfrm>
            <a:off x="3048000" y="2887"/>
            <a:ext cx="18288000" cy="13710227"/>
          </a:xfrm>
          <a:prstGeom prst="rect">
            <a:avLst/>
          </a:prstGeom>
          <a:ln w="12700"/>
        </p:spPr>
      </p:pic>
      <p:sp>
        <p:nvSpPr>
          <p:cNvPr id="662" name="Title Text"/>
          <p:cNvSpPr txBox="1">
            <a:spLocks noGrp="1"/>
          </p:cNvSpPr>
          <p:nvPr>
            <p:ph type="title"/>
          </p:nvPr>
        </p:nvSpPr>
        <p:spPr>
          <a:xfrm>
            <a:off x="4012406" y="892968"/>
            <a:ext cx="16894969" cy="2438401"/>
          </a:xfrm>
          <a:prstGeom prst="rect">
            <a:avLst/>
          </a:prstGeom>
        </p:spPr>
        <p:txBody>
          <a:bodyPr lIns="53578" tIns="53578" rIns="53578" bIns="53578"/>
          <a:lstStyle>
            <a:lvl1pPr defTabSz="1589484">
              <a:spcBef>
                <a:spcPts val="1100"/>
              </a:spcBef>
              <a:defRPr sz="5200" b="0">
                <a:solidFill>
                  <a:srgbClr val="333333"/>
                </a:solidFill>
                <a:uFill>
                  <a:solidFill>
                    <a:srgbClr val="333333"/>
                  </a:solidFill>
                </a:uFill>
                <a:latin typeface="Myriad Pro Light"/>
                <a:ea typeface="Myriad Pro Light"/>
                <a:cs typeface="Myriad Pro Light"/>
                <a:sym typeface="Myriad Pro Semibold"/>
              </a:defRPr>
            </a:lvl1pPr>
          </a:lstStyle>
          <a:p>
            <a:r>
              <a:t>Title Text</a:t>
            </a:r>
          </a:p>
        </p:txBody>
      </p:sp>
      <p:sp>
        <p:nvSpPr>
          <p:cNvPr id="663" name="Slide Number"/>
          <p:cNvSpPr txBox="1">
            <a:spLocks noGrp="1"/>
          </p:cNvSpPr>
          <p:nvPr>
            <p:ph type="sldNum" sz="quarter" idx="2"/>
          </p:nvPr>
        </p:nvSpPr>
        <p:spPr>
          <a:xfrm>
            <a:off x="20622945" y="13320721"/>
            <a:ext cx="317625" cy="304541"/>
          </a:xfrm>
          <a:prstGeom prst="rect">
            <a:avLst/>
          </a:prstGeom>
          <a:ln>
            <a:round/>
          </a:ln>
        </p:spPr>
        <p:txBody>
          <a:bodyPr lIns="53578" tIns="53578" rIns="53578" bIns="53578" anchor="b"/>
          <a:lstStyle>
            <a:lvl1pPr marL="0" indent="0" algn="r" defTabSz="912090">
              <a:defRPr sz="1400" b="0">
                <a:solidFill>
                  <a:srgbClr val="E9E4DA"/>
                </a:solidFill>
                <a:uFill>
                  <a:solidFill>
                    <a:srgbClr val="E9E4DA"/>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Lumitron w/Logo Black/Grey Ref ">
    <p:spTree>
      <p:nvGrpSpPr>
        <p:cNvPr id="1" name=""/>
        <p:cNvGrpSpPr/>
        <p:nvPr/>
      </p:nvGrpSpPr>
      <p:grpSpPr>
        <a:xfrm>
          <a:off x="0" y="0"/>
          <a:ext cx="0" cy="0"/>
          <a:chOff x="0" y="0"/>
          <a:chExt cx="0" cy="0"/>
        </a:xfrm>
      </p:grpSpPr>
      <p:sp>
        <p:nvSpPr>
          <p:cNvPr id="67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671"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672"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673"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674"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ack/Grey 1 Blue Callout">
    <p:spTree>
      <p:nvGrpSpPr>
        <p:cNvPr id="1" name=""/>
        <p:cNvGrpSpPr/>
        <p:nvPr/>
      </p:nvGrpSpPr>
      <p:grpSpPr>
        <a:xfrm>
          <a:off x="0" y="0"/>
          <a:ext cx="0" cy="0"/>
          <a:chOff x="0" y="0"/>
          <a:chExt cx="0" cy="0"/>
        </a:xfrm>
      </p:grpSpPr>
      <p:sp>
        <p:nvSpPr>
          <p:cNvPr id="68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682"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683"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684"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Lumitron w/Logo Black/Grey Ref ">
    <p:spTree>
      <p:nvGrpSpPr>
        <p:cNvPr id="1" name=""/>
        <p:cNvGrpSpPr/>
        <p:nvPr/>
      </p:nvGrpSpPr>
      <p:grpSpPr>
        <a:xfrm>
          <a:off x="0" y="0"/>
          <a:ext cx="0" cy="0"/>
          <a:chOff x="0" y="0"/>
          <a:chExt cx="0" cy="0"/>
        </a:xfrm>
      </p:grpSpPr>
      <p:sp>
        <p:nvSpPr>
          <p:cNvPr id="66"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67"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68"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69"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70"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Lumitron Logo 1 Blue Callout">
    <p:spTree>
      <p:nvGrpSpPr>
        <p:cNvPr id="1" name=""/>
        <p:cNvGrpSpPr/>
        <p:nvPr/>
      </p:nvGrpSpPr>
      <p:grpSpPr>
        <a:xfrm>
          <a:off x="0" y="0"/>
          <a:ext cx="0" cy="0"/>
          <a:chOff x="0" y="0"/>
          <a:chExt cx="0" cy="0"/>
        </a:xfrm>
      </p:grpSpPr>
      <p:sp>
        <p:nvSpPr>
          <p:cNvPr id="69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692"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693"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694"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695"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Full Bleed Lumitron Logo">
    <p:spTree>
      <p:nvGrpSpPr>
        <p:cNvPr id="1" name=""/>
        <p:cNvGrpSpPr/>
        <p:nvPr/>
      </p:nvGrpSpPr>
      <p:grpSpPr>
        <a:xfrm>
          <a:off x="0" y="0"/>
          <a:ext cx="0" cy="0"/>
          <a:chOff x="0" y="0"/>
          <a:chExt cx="0" cy="0"/>
        </a:xfrm>
      </p:grpSpPr>
      <p:sp>
        <p:nvSpPr>
          <p:cNvPr id="702"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703"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Lumitron w/Logo Black/Grey Ref ">
    <p:spTree>
      <p:nvGrpSpPr>
        <p:cNvPr id="1" name=""/>
        <p:cNvGrpSpPr/>
        <p:nvPr/>
      </p:nvGrpSpPr>
      <p:grpSpPr>
        <a:xfrm>
          <a:off x="0" y="0"/>
          <a:ext cx="0" cy="0"/>
          <a:chOff x="0" y="0"/>
          <a:chExt cx="0" cy="0"/>
        </a:xfrm>
      </p:grpSpPr>
      <p:sp>
        <p:nvSpPr>
          <p:cNvPr id="71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1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pic>
        <p:nvPicPr>
          <p:cNvPr id="712"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713"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Lumitron Black/Grey ">
    <p:spTree>
      <p:nvGrpSpPr>
        <p:cNvPr id="1" name=""/>
        <p:cNvGrpSpPr/>
        <p:nvPr/>
      </p:nvGrpSpPr>
      <p:grpSpPr>
        <a:xfrm>
          <a:off x="0" y="0"/>
          <a:ext cx="0" cy="0"/>
          <a:chOff x="0" y="0"/>
          <a:chExt cx="0" cy="0"/>
        </a:xfrm>
      </p:grpSpPr>
      <p:sp>
        <p:nvSpPr>
          <p:cNvPr id="72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2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722" name="Body Level One…"/>
          <p:cNvSpPr txBox="1">
            <a:spLocks noGrp="1"/>
          </p:cNvSpPr>
          <p:nvPr>
            <p:ph type="body" sz="quarter" idx="1"/>
          </p:nvPr>
        </p:nvSpPr>
        <p:spPr>
          <a:xfrm>
            <a:off x="845343" y="13200378"/>
            <a:ext cx="19806225" cy="508001"/>
          </a:xfrm>
          <a:prstGeom prst="rect">
            <a:avLst/>
          </a:prstGeom>
        </p:spPr>
        <p:txBody>
          <a:bodyPr anchor="ctr"/>
          <a:lstStyle>
            <a:lvl1pPr indent="76200" defTabSz="12700">
              <a:defRPr sz="1600" b="0">
                <a:solidFill>
                  <a:srgbClr val="535353"/>
                </a:solidFill>
                <a:latin typeface="Myriad Pro Light"/>
                <a:ea typeface="Myriad Pro Light"/>
                <a:cs typeface="Myriad Pro Light"/>
                <a:sym typeface="Myriad Pro Semibold"/>
              </a:defRPr>
            </a:lvl1pPr>
            <a:lvl2pPr indent="76200" defTabSz="12700">
              <a:defRPr sz="1600" b="0">
                <a:solidFill>
                  <a:srgbClr val="535353"/>
                </a:solidFill>
                <a:latin typeface="Myriad Pro Light"/>
                <a:ea typeface="Myriad Pro Light"/>
                <a:cs typeface="Myriad Pro Light"/>
                <a:sym typeface="Myriad Pro Semibold"/>
              </a:defRPr>
            </a:lvl2pPr>
            <a:lvl3pPr indent="76200" defTabSz="12700">
              <a:defRPr sz="1600" b="0">
                <a:solidFill>
                  <a:srgbClr val="535353"/>
                </a:solidFill>
                <a:latin typeface="Myriad Pro Light"/>
                <a:ea typeface="Myriad Pro Light"/>
                <a:cs typeface="Myriad Pro Light"/>
                <a:sym typeface="Myriad Pro Semibold"/>
              </a:defRPr>
            </a:lvl3pPr>
            <a:lvl4pPr indent="76200" defTabSz="12700">
              <a:defRPr sz="1600" b="0">
                <a:solidFill>
                  <a:srgbClr val="535353"/>
                </a:solidFill>
                <a:latin typeface="Myriad Pro Light"/>
                <a:ea typeface="Myriad Pro Light"/>
                <a:cs typeface="Myriad Pro Light"/>
                <a:sym typeface="Myriad Pro Semibold"/>
              </a:defRPr>
            </a:lvl4pPr>
            <a:lvl5pPr indent="76200" defTabSz="12700">
              <a:defRPr sz="1600" b="0">
                <a:solidFill>
                  <a:srgbClr val="535353"/>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ack/Grey 2 Blue Callouts">
    <p:spTree>
      <p:nvGrpSpPr>
        <p:cNvPr id="1" name=""/>
        <p:cNvGrpSpPr/>
        <p:nvPr/>
      </p:nvGrpSpPr>
      <p:grpSpPr>
        <a:xfrm>
          <a:off x="0" y="0"/>
          <a:ext cx="0" cy="0"/>
          <a:chOff x="0" y="0"/>
          <a:chExt cx="0" cy="0"/>
        </a:xfrm>
      </p:grpSpPr>
      <p:sp>
        <p:nvSpPr>
          <p:cNvPr id="73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31"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
        <p:nvSpPr>
          <p:cNvPr id="732" name="Body Level One…"/>
          <p:cNvSpPr txBox="1">
            <a:spLocks noGrp="1"/>
          </p:cNvSpPr>
          <p:nvPr>
            <p:ph type="body" sz="quarter" idx="1"/>
          </p:nvPr>
        </p:nvSpPr>
        <p:spPr>
          <a:xfrm>
            <a:off x="-5557" y="11544517"/>
            <a:ext cx="24395114" cy="1211362"/>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733"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Lumitron Logo + Text">
    <p:spTree>
      <p:nvGrpSpPr>
        <p:cNvPr id="1" name=""/>
        <p:cNvGrpSpPr/>
        <p:nvPr/>
      </p:nvGrpSpPr>
      <p:grpSpPr>
        <a:xfrm>
          <a:off x="0" y="0"/>
          <a:ext cx="0" cy="0"/>
          <a:chOff x="0" y="0"/>
          <a:chExt cx="0" cy="0"/>
        </a:xfrm>
      </p:grpSpPr>
      <p:sp>
        <p:nvSpPr>
          <p:cNvPr id="74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41"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742"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743"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744" name="Body Level One…"/>
          <p:cNvSpPr txBox="1">
            <a:spLocks noGrp="1"/>
          </p:cNvSpPr>
          <p:nvPr>
            <p:ph type="body" sz="half" idx="1"/>
          </p:nvPr>
        </p:nvSpPr>
        <p:spPr>
          <a:xfrm>
            <a:off x="1016000" y="2501900"/>
            <a:ext cx="22632132" cy="5624711"/>
          </a:xfrm>
          <a:prstGeom prst="rect">
            <a:avLst/>
          </a:prstGeom>
        </p:spPr>
        <p:txBody>
          <a:bodyPr/>
          <a:lstStyle>
            <a:lvl1pPr defTabSz="12700">
              <a:spcBef>
                <a:spcPts val="500"/>
              </a:spcBef>
              <a:defRPr sz="3400">
                <a:solidFill>
                  <a:srgbClr val="00A0FF"/>
                </a:solidFill>
                <a:latin typeface="Myriad Pro"/>
                <a:ea typeface="Myriad Pro"/>
                <a:cs typeface="Myriad Pro"/>
                <a:sym typeface="Myriad Pro"/>
              </a:defRPr>
            </a:lvl1pPr>
            <a:lvl2pPr indent="0" defTabSz="12700">
              <a:defRPr sz="3000" b="0">
                <a:solidFill>
                  <a:srgbClr val="535353"/>
                </a:solidFill>
                <a:latin typeface="Myriad Pro Light"/>
                <a:ea typeface="Myriad Pro Light"/>
                <a:cs typeface="Myriad Pro Light"/>
                <a:sym typeface="Myriad Pro Semibold"/>
              </a:defRPr>
            </a:lvl2pPr>
            <a:lvl3pPr indent="76200" defTabSz="12700">
              <a:defRPr sz="1600" b="0">
                <a:latin typeface="Myriad Pro Light"/>
                <a:ea typeface="Myriad Pro Light"/>
                <a:cs typeface="Myriad Pro Light"/>
                <a:sym typeface="Myriad Pro Semibold"/>
              </a:defRPr>
            </a:lvl3pPr>
            <a:lvl4pPr indent="76200" defTabSz="12700">
              <a:defRPr sz="1600" b="0">
                <a:latin typeface="Myriad Pro Light"/>
                <a:ea typeface="Myriad Pro Light"/>
                <a:cs typeface="Myriad Pro Light"/>
                <a:sym typeface="Myriad Pro Semibold"/>
              </a:defRPr>
            </a:lvl4pPr>
            <a:lvl5pPr indent="76200" defTabSz="12700">
              <a:defRPr sz="1600" b="0">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752" name="Slide Number"/>
          <p:cNvSpPr txBox="1">
            <a:spLocks noGrp="1"/>
          </p:cNvSpPr>
          <p:nvPr>
            <p:ph type="sldNum" sz="quarter" idx="2"/>
          </p:nvPr>
        </p:nvSpPr>
        <p:spPr>
          <a:xfrm>
            <a:off x="0" y="13200378"/>
            <a:ext cx="548132" cy="393701"/>
          </a:xfrm>
          <a:prstGeom prst="rect">
            <a:avLst/>
          </a:prstGeom>
        </p:spPr>
        <p:txBody>
          <a:bodyPr/>
          <a:lstStyle>
            <a:lvl1pPr marL="0" indent="1270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Lumitron Logo 1 Blue Callout">
    <p:spTree>
      <p:nvGrpSpPr>
        <p:cNvPr id="1" name=""/>
        <p:cNvGrpSpPr/>
        <p:nvPr/>
      </p:nvGrpSpPr>
      <p:grpSpPr>
        <a:xfrm>
          <a:off x="0" y="0"/>
          <a:ext cx="0" cy="0"/>
          <a:chOff x="0" y="0"/>
          <a:chExt cx="0" cy="0"/>
        </a:xfrm>
      </p:grpSpPr>
      <p:sp>
        <p:nvSpPr>
          <p:cNvPr id="77"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8"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79"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80" name="Body Level One…"/>
          <p:cNvSpPr txBox="1">
            <a:spLocks noGrp="1"/>
          </p:cNvSpPr>
          <p:nvPr>
            <p:ph type="body" sz="quarter" idx="1"/>
          </p:nvPr>
        </p:nvSpPr>
        <p:spPr>
          <a:xfrm>
            <a:off x="-5557" y="11911328"/>
            <a:ext cx="24395114" cy="844551"/>
          </a:xfrm>
          <a:prstGeom prst="rect">
            <a:avLst/>
          </a:prstGeom>
          <a:solidFill>
            <a:srgbClr val="00A0FF"/>
          </a:solidFill>
        </p:spPr>
        <p:txBody>
          <a:bodyPr anchor="ctr"/>
          <a:lstStyle>
            <a:lvl1pPr indent="76200" algn="ctr" defTabSz="12700">
              <a:defRPr sz="3600" b="0">
                <a:solidFill>
                  <a:srgbClr val="FFFFFF"/>
                </a:solidFill>
                <a:latin typeface="Myriad Pro Light"/>
                <a:ea typeface="Myriad Pro Light"/>
                <a:cs typeface="Myriad Pro Light"/>
                <a:sym typeface="Myriad Pro Semibold"/>
              </a:defRPr>
            </a:lvl1pPr>
            <a:lvl2pPr indent="76200" algn="ctr" defTabSz="12700">
              <a:defRPr sz="3600" b="0">
                <a:solidFill>
                  <a:srgbClr val="FFFFFF"/>
                </a:solidFill>
                <a:latin typeface="Myriad Pro Light"/>
                <a:ea typeface="Myriad Pro Light"/>
                <a:cs typeface="Myriad Pro Light"/>
                <a:sym typeface="Myriad Pro Semibold"/>
              </a:defRPr>
            </a:lvl2pPr>
            <a:lvl3pPr indent="76200" algn="ctr" defTabSz="12700">
              <a:defRPr sz="1600" b="0">
                <a:solidFill>
                  <a:srgbClr val="FFFFFF"/>
                </a:solidFill>
                <a:latin typeface="Myriad Pro Light"/>
                <a:ea typeface="Myriad Pro Light"/>
                <a:cs typeface="Myriad Pro Light"/>
                <a:sym typeface="Myriad Pro Semibold"/>
              </a:defRPr>
            </a:lvl3pPr>
            <a:lvl4pPr indent="76200" algn="ctr" defTabSz="12700">
              <a:defRPr sz="1600" b="0">
                <a:solidFill>
                  <a:srgbClr val="FFFFFF"/>
                </a:solidFill>
                <a:latin typeface="Myriad Pro Light"/>
                <a:ea typeface="Myriad Pro Light"/>
                <a:cs typeface="Myriad Pro Light"/>
                <a:sym typeface="Myriad Pro Semibold"/>
              </a:defRPr>
            </a:lvl4pPr>
            <a:lvl5pPr indent="76200" algn="ctr" defTabSz="12700">
              <a:defRPr sz="1600" b="0">
                <a:solidFill>
                  <a:srgbClr val="FFFFFF"/>
                </a:solidFill>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
        <p:nvSpPr>
          <p:cNvPr id="8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est">
    <p:spTree>
      <p:nvGrpSpPr>
        <p:cNvPr id="1" name=""/>
        <p:cNvGrpSpPr/>
        <p:nvPr/>
      </p:nvGrpSpPr>
      <p:grpSpPr>
        <a:xfrm>
          <a:off x="0" y="0"/>
          <a:ext cx="0" cy="0"/>
          <a:chOff x="0" y="0"/>
          <a:chExt cx="0" cy="0"/>
        </a:xfrm>
      </p:grpSpPr>
      <p:sp>
        <p:nvSpPr>
          <p:cNvPr id="8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89" name="Slide Number"/>
          <p:cNvSpPr txBox="1">
            <a:spLocks noGrp="1"/>
          </p:cNvSpPr>
          <p:nvPr>
            <p:ph type="sldNum" sz="quarter" idx="2"/>
          </p:nvPr>
        </p:nvSpPr>
        <p:spPr>
          <a:xfrm>
            <a:off x="0" y="13200378"/>
            <a:ext cx="548132" cy="393701"/>
          </a:xfrm>
          <a:prstGeom prst="rect">
            <a:avLst/>
          </a:prstGeom>
        </p:spPr>
        <p:txBody>
          <a:bodyPr/>
          <a:lstStyle>
            <a:lvl1pPr indent="114300" algn="l">
              <a:defRPr b="0">
                <a:solidFill>
                  <a:srgbClr val="535353"/>
                </a:solidFill>
                <a:latin typeface="Myriad Pro Light"/>
                <a:ea typeface="Myriad Pro Light"/>
                <a:cs typeface="Myriad Pro Light"/>
                <a:sym typeface="Myriad Pro Semibold"/>
              </a:defRPr>
            </a:lvl1pPr>
          </a:lstStyle>
          <a:p>
            <a:fld id="{86CB4B4D-7CA3-9044-876B-883B54F8677D}" type="slidenum">
              <a:t>‹#›</a:t>
            </a:fld>
            <a:endParaRPr/>
          </a:p>
        </p:txBody>
      </p:sp>
      <p:pic>
        <p:nvPicPr>
          <p:cNvPr id="90" name="LTech_wordmark_primary_RGB(300ppi).png" descr="LTech_wordmark_primary_RGB(300ppi).png"/>
          <p:cNvPicPr>
            <a:picLocks noChangeAspect="1"/>
          </p:cNvPicPr>
          <p:nvPr/>
        </p:nvPicPr>
        <p:blipFill>
          <a:blip r:embed="rId2"/>
          <a:stretch>
            <a:fillRect/>
          </a:stretch>
        </p:blipFill>
        <p:spPr>
          <a:xfrm>
            <a:off x="21017834" y="12926564"/>
            <a:ext cx="3175001" cy="651353"/>
          </a:xfrm>
          <a:prstGeom prst="rect">
            <a:avLst/>
          </a:prstGeom>
          <a:ln w="12700">
            <a:miter lim="400000"/>
          </a:ln>
        </p:spPr>
      </p:pic>
      <p:sp>
        <p:nvSpPr>
          <p:cNvPr id="91" name="Title Text"/>
          <p:cNvSpPr txBox="1">
            <a:spLocks noGrp="1"/>
          </p:cNvSpPr>
          <p:nvPr>
            <p:ph type="title"/>
          </p:nvPr>
        </p:nvSpPr>
        <p:spPr>
          <a:xfrm>
            <a:off x="-1231" y="562306"/>
            <a:ext cx="24386463" cy="1554893"/>
          </a:xfrm>
          <a:prstGeom prst="rect">
            <a:avLst/>
          </a:prstGeom>
        </p:spPr>
        <p:txBody>
          <a:bodyPr anchor="ctr">
            <a:normAutofit/>
          </a:bodyPr>
          <a:lstStyle>
            <a:lvl1pPr indent="508000">
              <a:defRPr sz="7800" b="0">
                <a:latin typeface="Myriad Pro Light"/>
                <a:ea typeface="Myriad Pro Light"/>
                <a:cs typeface="Myriad Pro Light"/>
                <a:sym typeface="Myriad Pro Semibold"/>
              </a:defRPr>
            </a:lvl1pPr>
          </a:lstStyle>
          <a:p>
            <a:r>
              <a:t>Title Text</a:t>
            </a:r>
          </a:p>
        </p:txBody>
      </p:sp>
      <p:sp>
        <p:nvSpPr>
          <p:cNvPr id="92" name="Body Level One…"/>
          <p:cNvSpPr txBox="1">
            <a:spLocks noGrp="1"/>
          </p:cNvSpPr>
          <p:nvPr>
            <p:ph type="body" sz="half" idx="1"/>
          </p:nvPr>
        </p:nvSpPr>
        <p:spPr>
          <a:xfrm>
            <a:off x="1016000" y="2501900"/>
            <a:ext cx="22632132" cy="5624711"/>
          </a:xfrm>
          <a:prstGeom prst="rect">
            <a:avLst/>
          </a:prstGeom>
        </p:spPr>
        <p:txBody>
          <a:bodyPr/>
          <a:lstStyle>
            <a:lvl1pPr indent="76200" defTabSz="12700">
              <a:spcBef>
                <a:spcPts val="500"/>
              </a:spcBef>
              <a:defRPr sz="3400">
                <a:solidFill>
                  <a:srgbClr val="00A0FF"/>
                </a:solidFill>
                <a:latin typeface="Myriad Pro"/>
                <a:ea typeface="Myriad Pro"/>
                <a:cs typeface="Myriad Pro"/>
                <a:sym typeface="Myriad Pro"/>
              </a:defRPr>
            </a:lvl1pPr>
            <a:lvl2pPr indent="76200" defTabSz="12700">
              <a:defRPr sz="3000" b="0">
                <a:solidFill>
                  <a:srgbClr val="535353"/>
                </a:solidFill>
                <a:latin typeface="Myriad Pro Light"/>
                <a:ea typeface="Myriad Pro Light"/>
                <a:cs typeface="Myriad Pro Light"/>
                <a:sym typeface="Myriad Pro Semibold"/>
              </a:defRPr>
            </a:lvl2pPr>
            <a:lvl3pPr indent="76200" defTabSz="12700">
              <a:defRPr sz="1600" b="0">
                <a:latin typeface="Myriad Pro Light"/>
                <a:ea typeface="Myriad Pro Light"/>
                <a:cs typeface="Myriad Pro Light"/>
                <a:sym typeface="Myriad Pro Semibold"/>
              </a:defRPr>
            </a:lvl3pPr>
            <a:lvl4pPr indent="76200" defTabSz="12700">
              <a:defRPr sz="1600" b="0">
                <a:latin typeface="Myriad Pro Light"/>
                <a:ea typeface="Myriad Pro Light"/>
                <a:cs typeface="Myriad Pro Light"/>
                <a:sym typeface="Myriad Pro Semibold"/>
              </a:defRPr>
            </a:lvl4pPr>
            <a:lvl5pPr indent="76200" defTabSz="12700">
              <a:defRPr sz="1600" b="0">
                <a:latin typeface="Myriad Pro Light"/>
                <a:ea typeface="Myriad Pro Light"/>
                <a:cs typeface="Myriad Pro Light"/>
                <a:sym typeface="Myriad Pro Semibol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78"/>
          <a:srcRect l="897" b="4516"/>
          <a:stretch>
            <a:fillRect/>
          </a:stretch>
        </p:blipFill>
        <p:spPr>
          <a:xfrm>
            <a:off x="-2" y="-1"/>
            <a:ext cx="24384004" cy="13716001"/>
          </a:xfrm>
          <a:prstGeom prst="rect">
            <a:avLst/>
          </a:prstGeom>
          <a:ln w="12700">
            <a:miter lim="400000"/>
          </a:ln>
        </p:spPr>
      </p:pic>
      <p:pic>
        <p:nvPicPr>
          <p:cNvPr id="3" name="LTech_wordmark_primary_RGB(300ppi).png" descr="LTech_wordmark_primary_RGB(300ppi).png"/>
          <p:cNvPicPr>
            <a:picLocks noChangeAspect="1"/>
          </p:cNvPicPr>
          <p:nvPr/>
        </p:nvPicPr>
        <p:blipFill>
          <a:blip r:embed="rId79"/>
          <a:stretch>
            <a:fillRect/>
          </a:stretch>
        </p:blipFill>
        <p:spPr>
          <a:xfrm>
            <a:off x="411630" y="445208"/>
            <a:ext cx="8610601" cy="1766467"/>
          </a:xfrm>
          <a:prstGeom prst="rect">
            <a:avLst/>
          </a:prstGeom>
          <a:ln w="12700">
            <a:miter lim="400000"/>
          </a:ln>
        </p:spPr>
      </p:pic>
      <p:sp>
        <p:nvSpPr>
          <p:cNvPr id="4" name="Title Text"/>
          <p:cNvSpPr txBox="1">
            <a:spLocks noGrp="1"/>
          </p:cNvSpPr>
          <p:nvPr>
            <p:ph type="title"/>
          </p:nvPr>
        </p:nvSpPr>
        <p:spPr>
          <a:xfrm>
            <a:off x="1219199" y="549274"/>
            <a:ext cx="21945601" cy="2651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5" name="Body Level One…"/>
          <p:cNvSpPr txBox="1">
            <a:spLocks noGrp="1"/>
          </p:cNvSpPr>
          <p:nvPr>
            <p:ph type="body" idx="1"/>
          </p:nvPr>
        </p:nvSpPr>
        <p:spPr>
          <a:xfrm>
            <a:off x="1219199" y="3200400"/>
            <a:ext cx="21945601"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22965345" y="12755879"/>
            <a:ext cx="398910" cy="398513"/>
          </a:xfrm>
          <a:prstGeom prst="rect">
            <a:avLst/>
          </a:prstGeom>
          <a:ln w="12700">
            <a:miter lim="400000"/>
          </a:ln>
        </p:spPr>
        <p:txBody>
          <a:bodyPr wrap="none" lIns="0" tIns="0" rIns="0" bIns="0">
            <a:spAutoFit/>
          </a:bodyPr>
          <a:lstStyle>
            <a:lvl1pPr marL="12700" indent="-12700" algn="ctr" defTabSz="1613647">
              <a:defRPr sz="3000" b="1">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Lst>
  <p:transition spd="med"/>
  <p:txStyles>
    <p:titleStyle>
      <a:lvl1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1pPr>
      <a:lvl2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2pPr>
      <a:lvl3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3pPr>
      <a:lvl4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4pPr>
      <a:lvl5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5pPr>
      <a:lvl6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6pPr>
      <a:lvl7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7pPr>
      <a:lvl8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8pPr>
      <a:lvl9pPr marL="0" marR="0" indent="0" algn="l" defTabSz="1613647" latinLnBrk="0">
        <a:lnSpc>
          <a:spcPct val="100000"/>
        </a:lnSpc>
        <a:spcBef>
          <a:spcPts val="0"/>
        </a:spcBef>
        <a:spcAft>
          <a:spcPts val="0"/>
        </a:spcAft>
        <a:buClrTx/>
        <a:buSzTx/>
        <a:buFontTx/>
        <a:buNone/>
        <a:tabLst/>
        <a:defRPr sz="7200" b="1" i="0" u="none" strike="noStrike" cap="none" spc="0" baseline="0">
          <a:solidFill>
            <a:srgbClr val="FFFFFF"/>
          </a:solidFill>
          <a:uFillTx/>
          <a:latin typeface="Arial"/>
          <a:ea typeface="Arial"/>
          <a:cs typeface="Arial"/>
          <a:sym typeface="Arial"/>
        </a:defRPr>
      </a:lvl9pPr>
    </p:titleStyle>
    <p:bodyStyle>
      <a:lvl1pPr marL="0" marR="0" indent="0"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1pPr>
      <a:lvl2pPr marL="0" marR="0" indent="628055"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2pPr>
      <a:lvl3pPr marL="0" marR="0" indent="1256111"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3pPr>
      <a:lvl4pPr marL="0" marR="0" indent="1884166"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4pPr>
      <a:lvl5pPr marL="0" marR="0" indent="2512223"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5pPr>
      <a:lvl6pPr marL="0" marR="0" indent="3140278"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6pPr>
      <a:lvl7pPr marL="0" marR="0" indent="3768333"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7pPr>
      <a:lvl8pPr marL="0" marR="0" indent="4396389"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8pPr>
      <a:lvl9pPr marL="0" marR="0" indent="5024444" algn="l" defTabSz="1613647" latinLnBrk="0">
        <a:lnSpc>
          <a:spcPct val="100000"/>
        </a:lnSpc>
        <a:spcBef>
          <a:spcPts val="0"/>
        </a:spcBef>
        <a:spcAft>
          <a:spcPts val="0"/>
        </a:spcAft>
        <a:buClrTx/>
        <a:buSzTx/>
        <a:buFontTx/>
        <a:buNone/>
        <a:tabLst/>
        <a:defRPr sz="2200" b="1" i="0" u="none" strike="noStrike" cap="none" spc="0" baseline="0">
          <a:solidFill>
            <a:srgbClr val="000000"/>
          </a:solidFill>
          <a:uFillTx/>
          <a:latin typeface="Times New Roman"/>
          <a:ea typeface="Times New Roman"/>
          <a:cs typeface="Times New Roman"/>
          <a:sym typeface="Times New Roman"/>
        </a:defRPr>
      </a:lvl9pPr>
    </p:bodyStyle>
    <p:otherStyle>
      <a:lvl1pPr marL="12700" marR="0" indent="-127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1pPr>
      <a:lvl2pPr marL="12700" marR="0" indent="4445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2pPr>
      <a:lvl3pPr marL="12700" marR="0" indent="9017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3pPr>
      <a:lvl4pPr marL="12700" marR="0" indent="13589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4pPr>
      <a:lvl5pPr marL="12700" marR="0" indent="18161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5pPr>
      <a:lvl6pPr marL="12700" marR="0" indent="22733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6pPr>
      <a:lvl7pPr marL="12700" marR="0" indent="27305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7pPr>
      <a:lvl8pPr marL="12700" marR="0" indent="31877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8pPr>
      <a:lvl9pPr marL="12700" marR="0" indent="3644900" algn="ctr" defTabSz="1613647" latinLnBrk="0">
        <a:lnSpc>
          <a:spcPct val="100000"/>
        </a:lnSpc>
        <a:spcBef>
          <a:spcPts val="0"/>
        </a:spcBef>
        <a:spcAft>
          <a:spcPts val="0"/>
        </a:spcAft>
        <a:buClrTx/>
        <a:buSzTx/>
        <a:buFontTx/>
        <a:buNone/>
        <a:tabLst/>
        <a:defRPr sz="3000" b="1"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tif"/><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tif"/><Relationship Id="rId10"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5.tif"/><Relationship Id="rId10" Type="http://schemas.openxmlformats.org/officeDocument/2006/relationships/image" Target="../media/image38.png"/><Relationship Id="rId4" Type="http://schemas.openxmlformats.org/officeDocument/2006/relationships/image" Target="../media/image44.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5.tif"/><Relationship Id="rId10" Type="http://schemas.openxmlformats.org/officeDocument/2006/relationships/image" Target="../media/image38.png"/><Relationship Id="rId4" Type="http://schemas.openxmlformats.org/officeDocument/2006/relationships/image" Target="../media/image45.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11" Type="http://schemas.openxmlformats.org/officeDocument/2006/relationships/image" Target="../media/image31.png"/><Relationship Id="rId5" Type="http://schemas.openxmlformats.org/officeDocument/2006/relationships/image" Target="../media/image5.tif"/><Relationship Id="rId10"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tif"/><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2.tif"/><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4.tif"/><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67.gif"/><Relationship Id="rId1" Type="http://schemas.openxmlformats.org/officeDocument/2006/relationships/slideLayout" Target="../slideLayouts/slideLayout14.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64.tif"/><Relationship Id="rId5" Type="http://schemas.openxmlformats.org/officeDocument/2006/relationships/image" Target="../media/image72.tif"/><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gi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tif"/><Relationship Id="rId7" Type="http://schemas.openxmlformats.org/officeDocument/2006/relationships/image" Target="../media/image22.tif"/><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2.tif"/><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image" Target="../media/image5.tif"/><Relationship Id="rId1" Type="http://schemas.openxmlformats.org/officeDocument/2006/relationships/slideLayout" Target="../slideLayouts/slideLayout12.xml"/><Relationship Id="rId6" Type="http://schemas.openxmlformats.org/officeDocument/2006/relationships/image" Target="../media/image80.tif"/><Relationship Id="rId5" Type="http://schemas.openxmlformats.org/officeDocument/2006/relationships/image" Target="../media/image79.tif"/><Relationship Id="rId4" Type="http://schemas.openxmlformats.org/officeDocument/2006/relationships/image" Target="../media/image78.tif"/></Relationships>
</file>

<file path=ppt/slides/_rels/slide4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6" Type="http://schemas.openxmlformats.org/officeDocument/2006/relationships/image" Target="../media/image23.tif"/><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7" Type="http://schemas.openxmlformats.org/officeDocument/2006/relationships/image" Target="../media/image25.png"/><Relationship Id="rId2" Type="http://schemas.openxmlformats.org/officeDocument/2006/relationships/image" Target="../media/image24.tif"/><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tif"/><Relationship Id="rId7" Type="http://schemas.openxmlformats.org/officeDocument/2006/relationships/image" Target="../media/image26.png"/><Relationship Id="rId2" Type="http://schemas.openxmlformats.org/officeDocument/2006/relationships/image" Target="../media/image24.ti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 name="Image" descr="Image"/>
          <p:cNvPicPr>
            <a:picLocks/>
          </p:cNvPicPr>
          <p:nvPr/>
        </p:nvPicPr>
        <p:blipFill>
          <a:blip r:embed="rId3"/>
          <a:srcRect l="197" t="299" r="197" b="5900"/>
          <a:stretch>
            <a:fillRect/>
          </a:stretch>
        </p:blipFill>
        <p:spPr>
          <a:xfrm>
            <a:off x="0" y="0"/>
            <a:ext cx="24383999" cy="13716000"/>
          </a:xfrm>
          <a:prstGeom prst="rect">
            <a:avLst/>
          </a:prstGeom>
          <a:ln w="12700">
            <a:miter lim="400000"/>
          </a:ln>
        </p:spPr>
      </p:pic>
      <p:sp>
        <p:nvSpPr>
          <p:cNvPr id="762" name="2D and 3D Imaging by Nuclear Resonance Absorption/Fluorescence Using Extremely Brilliant Compton Sources"/>
          <p:cNvSpPr/>
          <p:nvPr/>
        </p:nvSpPr>
        <p:spPr>
          <a:xfrm>
            <a:off x="-1" y="410702"/>
            <a:ext cx="24384001" cy="2014324"/>
          </a:xfrm>
          <a:prstGeom prst="roundRect">
            <a:avLst>
              <a:gd name="adj" fmla="val 0"/>
            </a:avLst>
          </a:prstGeom>
          <a:solidFill>
            <a:srgbClr val="0064A4"/>
          </a:solidFill>
          <a:ln w="12700">
            <a:miter lim="400000"/>
          </a:ln>
          <a:effectLst>
            <a:outerShdw blurRad="101600" dist="2128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lvl1pPr algn="ctr" defTabSz="457200">
              <a:spcBef>
                <a:spcPts val="400"/>
              </a:spcBef>
              <a:defRPr sz="6000" spc="-59">
                <a:solidFill>
                  <a:srgbClr val="FFFFFF"/>
                </a:solidFill>
                <a:latin typeface="Myriad Pro Light"/>
                <a:ea typeface="Myriad Pro Light"/>
                <a:cs typeface="Myriad Pro Light"/>
                <a:sym typeface="Myriad Pro Semibold"/>
              </a:defRPr>
            </a:lvl1pPr>
          </a:lstStyle>
          <a:p>
            <a:r>
              <a:rPr b="1"/>
              <a:t>2D and 3D Imaging by Nuclear Resonance Absorption/Fluorescence Using Extremely Brilliant Compton Sources</a:t>
            </a:r>
          </a:p>
        </p:txBody>
      </p:sp>
      <p:pic>
        <p:nvPicPr>
          <p:cNvPr id="763" name="UCI round logo.png" descr="UCI round logo.png"/>
          <p:cNvPicPr>
            <a:picLocks noChangeAspect="1"/>
          </p:cNvPicPr>
          <p:nvPr/>
        </p:nvPicPr>
        <p:blipFill>
          <a:blip r:embed="rId4"/>
          <a:stretch>
            <a:fillRect/>
          </a:stretch>
        </p:blipFill>
        <p:spPr>
          <a:xfrm>
            <a:off x="5307405" y="4419600"/>
            <a:ext cx="4876716" cy="4876716"/>
          </a:xfrm>
          <a:prstGeom prst="rect">
            <a:avLst/>
          </a:prstGeom>
          <a:ln w="12700">
            <a:miter lim="400000"/>
          </a:ln>
          <a:effectLst>
            <a:outerShdw blurRad="330200" dist="12700" dir="5400000" rotWithShape="0">
              <a:srgbClr val="000000"/>
            </a:outerShdw>
          </a:effectLst>
        </p:spPr>
      </p:pic>
      <p:sp>
        <p:nvSpPr>
          <p:cNvPr id="764" name="Trevor Reutershan and Prof. CPJ Barty…"/>
          <p:cNvSpPr/>
          <p:nvPr/>
        </p:nvSpPr>
        <p:spPr>
          <a:xfrm>
            <a:off x="496716" y="10065186"/>
            <a:ext cx="14498179" cy="3041452"/>
          </a:xfrm>
          <a:prstGeom prst="roundRect">
            <a:avLst>
              <a:gd name="adj" fmla="val 0"/>
            </a:avLst>
          </a:prstGeom>
          <a:solidFill>
            <a:srgbClr val="0064A4"/>
          </a:solidFill>
          <a:ln w="12700">
            <a:miter lim="400000"/>
          </a:ln>
          <a:effectLst>
            <a:outerShdw blurRad="101600" dist="2128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spcBef>
                <a:spcPts val="200"/>
              </a:spcBef>
              <a:defRPr sz="4700">
                <a:solidFill>
                  <a:srgbClr val="FFFFFF"/>
                </a:solidFill>
                <a:latin typeface="Myriad Pro Light"/>
                <a:ea typeface="Myriad Pro Light"/>
                <a:cs typeface="Myriad Pro Light"/>
                <a:sym typeface="Myriad Pro Semibold"/>
              </a:defRPr>
            </a:pPr>
            <a:r>
              <a:rPr b="1" u="sng" dirty="0"/>
              <a:t>Trevor Reutershan</a:t>
            </a:r>
            <a:r>
              <a:rPr b="1" dirty="0"/>
              <a:t> and Prof. CPJ </a:t>
            </a:r>
            <a:r>
              <a:rPr b="1" dirty="0" err="1"/>
              <a:t>Barty</a:t>
            </a:r>
            <a:endParaRPr b="1" dirty="0"/>
          </a:p>
          <a:p>
            <a:pPr algn="ctr">
              <a:spcBef>
                <a:spcPts val="600"/>
              </a:spcBef>
              <a:defRPr sz="2800">
                <a:solidFill>
                  <a:srgbClr val="FFFFFF"/>
                </a:solidFill>
                <a:latin typeface="Myriad Pro Light"/>
                <a:ea typeface="Myriad Pro Light"/>
                <a:cs typeface="Myriad Pro Light"/>
                <a:sym typeface="Myriad Pro Semibold"/>
              </a:defRPr>
            </a:pPr>
            <a:r>
              <a:rPr b="1" dirty="0"/>
              <a:t>Medical Scientist Training Program (MD/PhD)</a:t>
            </a:r>
          </a:p>
          <a:p>
            <a:pPr algn="ctr">
              <a:spcBef>
                <a:spcPts val="200"/>
              </a:spcBef>
              <a:defRPr sz="2800">
                <a:solidFill>
                  <a:srgbClr val="FFFFFF"/>
                </a:solidFill>
                <a:latin typeface="Myriad Pro Light"/>
                <a:ea typeface="Myriad Pro Light"/>
                <a:cs typeface="Myriad Pro Light"/>
                <a:sym typeface="Myriad Pro Semibold"/>
              </a:defRPr>
            </a:pPr>
            <a:r>
              <a:rPr b="1" dirty="0"/>
              <a:t>Department of Physics and Astronomy</a:t>
            </a:r>
          </a:p>
          <a:p>
            <a:pPr algn="ctr">
              <a:spcBef>
                <a:spcPts val="200"/>
              </a:spcBef>
              <a:defRPr sz="2800">
                <a:solidFill>
                  <a:srgbClr val="FFFFFF"/>
                </a:solidFill>
                <a:latin typeface="Myriad Pro Light"/>
                <a:ea typeface="Myriad Pro Light"/>
                <a:cs typeface="Myriad Pro Light"/>
                <a:sym typeface="Myriad Pro Semibold"/>
              </a:defRPr>
            </a:pPr>
            <a:r>
              <a:rPr b="1" dirty="0" err="1"/>
              <a:t>Barty</a:t>
            </a:r>
            <a:r>
              <a:rPr b="1" dirty="0"/>
              <a:t> Research Group</a:t>
            </a:r>
          </a:p>
          <a:p>
            <a:pPr algn="ctr">
              <a:spcBef>
                <a:spcPts val="2200"/>
              </a:spcBef>
              <a:defRPr sz="3400">
                <a:solidFill>
                  <a:srgbClr val="FFFFFF"/>
                </a:solidFill>
                <a:latin typeface="Myriad Pro Light"/>
                <a:ea typeface="Myriad Pro Light"/>
                <a:cs typeface="Myriad Pro Light"/>
                <a:sym typeface="Myriad Pro Semibold"/>
              </a:defRPr>
            </a:pPr>
            <a:r>
              <a:rPr b="1" dirty="0"/>
              <a:t>Nuclear Photonics 2023 : Durham, North Carolina : September 11th, 2023</a:t>
            </a:r>
          </a:p>
        </p:txBody>
      </p:sp>
      <p:sp>
        <p:nvSpPr>
          <p:cNvPr id="765" name="Newport Beach"/>
          <p:cNvSpPr txBox="1"/>
          <p:nvPr/>
        </p:nvSpPr>
        <p:spPr>
          <a:xfrm>
            <a:off x="14407162" y="3004644"/>
            <a:ext cx="3709852" cy="38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825500">
              <a:defRPr sz="1800" b="1">
                <a:solidFill>
                  <a:srgbClr val="FFFFFF"/>
                </a:solidFill>
                <a:latin typeface="Helvetica Neue"/>
                <a:ea typeface="Helvetica Neue"/>
                <a:cs typeface="Helvetica Neue"/>
                <a:sym typeface="Helvetica Neue"/>
              </a:defRPr>
            </a:lvl1pPr>
          </a:lstStyle>
          <a:p>
            <a:r>
              <a:t>Newport Beach</a:t>
            </a:r>
          </a:p>
        </p:txBody>
      </p:sp>
      <p:sp>
        <p:nvSpPr>
          <p:cNvPr id="766" name="Rounded Rectangle"/>
          <p:cNvSpPr/>
          <p:nvPr/>
        </p:nvSpPr>
        <p:spPr>
          <a:xfrm>
            <a:off x="18927202" y="4958863"/>
            <a:ext cx="4005668" cy="3954907"/>
          </a:xfrm>
          <a:prstGeom prst="roundRect">
            <a:avLst>
              <a:gd name="adj" fmla="val 1384"/>
            </a:avLst>
          </a:prstGeom>
          <a:solidFill>
            <a:srgbClr val="0064A4">
              <a:alpha val="30897"/>
            </a:srgbClr>
          </a:solidFill>
          <a:ln w="12700">
            <a:miter lim="400000"/>
          </a:ln>
          <a:effectLst>
            <a:outerShdw blurRad="101600" dist="21280" dir="5400000" rotWithShape="0">
              <a:srgbClr val="000000">
                <a:alpha val="75000"/>
              </a:srgbClr>
            </a:outerShdw>
          </a:effectLst>
        </p:spPr>
        <p:txBody>
          <a:bodyPr lIns="91438" tIns="91438" rIns="91438" bIns="91438" anchor="ctr"/>
          <a:lstStyle/>
          <a:p>
            <a:pPr marL="12700" indent="-12700" algn="ctr" defTabSz="1613647">
              <a:defRPr sz="7200" b="1">
                <a:solidFill>
                  <a:srgbClr val="FFFFFF"/>
                </a:solidFill>
                <a:latin typeface="Myriad Pro"/>
                <a:ea typeface="Myriad Pro"/>
                <a:cs typeface="Myriad Pro"/>
                <a:sym typeface="Myriad Pro"/>
              </a:defRPr>
            </a:pPr>
            <a:endParaRPr/>
          </a:p>
        </p:txBody>
      </p:sp>
      <p:sp>
        <p:nvSpPr>
          <p:cNvPr id="773" name="Connection Line"/>
          <p:cNvSpPr/>
          <p:nvPr/>
        </p:nvSpPr>
        <p:spPr>
          <a:xfrm>
            <a:off x="14207489" y="5287009"/>
            <a:ext cx="4719321" cy="130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50800">
            <a:solidFill>
              <a:srgbClr val="FFFFFF"/>
            </a:solidFill>
            <a:miter lim="400000"/>
            <a:headEnd type="triangle"/>
          </a:ln>
        </p:spPr>
        <p:txBody>
          <a:bodyPr/>
          <a:lstStyle/>
          <a:p>
            <a:endParaRPr/>
          </a:p>
        </p:txBody>
      </p:sp>
      <p:sp>
        <p:nvSpPr>
          <p:cNvPr id="774" name="Connection Line"/>
          <p:cNvSpPr/>
          <p:nvPr/>
        </p:nvSpPr>
        <p:spPr>
          <a:xfrm>
            <a:off x="15521939" y="6104890"/>
            <a:ext cx="3404871" cy="431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50800">
            <a:solidFill>
              <a:srgbClr val="FFFFFF"/>
            </a:solidFill>
            <a:miter lim="400000"/>
            <a:headEnd type="triangle"/>
          </a:ln>
        </p:spPr>
        <p:txBody>
          <a:bodyPr/>
          <a:lstStyle/>
          <a:p>
            <a:endParaRPr/>
          </a:p>
        </p:txBody>
      </p:sp>
      <p:sp>
        <p:nvSpPr>
          <p:cNvPr id="775" name="Connection Line"/>
          <p:cNvSpPr/>
          <p:nvPr/>
        </p:nvSpPr>
        <p:spPr>
          <a:xfrm>
            <a:off x="16992600" y="6921500"/>
            <a:ext cx="1934211" cy="349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50800">
            <a:solidFill>
              <a:srgbClr val="FFFFFF"/>
            </a:solidFill>
            <a:miter lim="400000"/>
            <a:headEnd type="triangle"/>
          </a:ln>
        </p:spPr>
        <p:txBody>
          <a:bodyPr/>
          <a:lstStyle/>
          <a:p>
            <a:endParaRPr/>
          </a:p>
        </p:txBody>
      </p:sp>
      <p:sp>
        <p:nvSpPr>
          <p:cNvPr id="776" name="Connection Line"/>
          <p:cNvSpPr/>
          <p:nvPr/>
        </p:nvSpPr>
        <p:spPr>
          <a:xfrm>
            <a:off x="14249400" y="7759700"/>
            <a:ext cx="4677410" cy="101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50800">
            <a:solidFill>
              <a:srgbClr val="FFFFFF"/>
            </a:solidFill>
            <a:miter lim="400000"/>
            <a:headEnd type="triangle"/>
          </a:ln>
        </p:spPr>
        <p:txBody>
          <a:bodyPr/>
          <a:lstStyle/>
          <a:p>
            <a:endParaRPr/>
          </a:p>
        </p:txBody>
      </p:sp>
      <p:sp>
        <p:nvSpPr>
          <p:cNvPr id="777" name="Connection Line"/>
          <p:cNvSpPr/>
          <p:nvPr/>
        </p:nvSpPr>
        <p:spPr>
          <a:xfrm>
            <a:off x="16395700" y="7409180"/>
            <a:ext cx="2531111" cy="1150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50800">
            <a:solidFill>
              <a:srgbClr val="FFFFFF"/>
            </a:solidFill>
            <a:miter lim="400000"/>
            <a:headEnd type="triangle"/>
          </a:ln>
        </p:spPr>
        <p:txBody>
          <a:bodyPr/>
          <a:lstStyle/>
          <a:p>
            <a:endParaRPr/>
          </a:p>
        </p:txBody>
      </p:sp>
      <p:sp>
        <p:nvSpPr>
          <p:cNvPr id="772" name="Barty Group Labs…"/>
          <p:cNvSpPr/>
          <p:nvPr/>
        </p:nvSpPr>
        <p:spPr>
          <a:xfrm>
            <a:off x="18929787" y="4961466"/>
            <a:ext cx="4000501" cy="394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indent="127000" defTabSz="1613647">
              <a:defRPr sz="3000" b="1">
                <a:solidFill>
                  <a:srgbClr val="FFFFFF"/>
                </a:solidFill>
                <a:latin typeface="+mj-lt"/>
                <a:ea typeface="+mj-ea"/>
                <a:cs typeface="+mj-cs"/>
                <a:sym typeface="Calibri"/>
              </a:defRPr>
            </a:pPr>
            <a:r>
              <a:t>Barty Group Labs</a:t>
            </a:r>
          </a:p>
          <a:p>
            <a:pPr indent="127000" defTabSz="1613647">
              <a:spcBef>
                <a:spcPts val="2600"/>
              </a:spcBef>
              <a:defRPr sz="3000" b="1">
                <a:solidFill>
                  <a:srgbClr val="FFFFFF"/>
                </a:solidFill>
                <a:latin typeface="+mj-lt"/>
                <a:ea typeface="+mj-ea"/>
                <a:cs typeface="+mj-cs"/>
                <a:sym typeface="Calibri"/>
              </a:defRPr>
            </a:pPr>
            <a:r>
              <a:t>Lumitron Technologies</a:t>
            </a:r>
          </a:p>
          <a:p>
            <a:pPr indent="127000" defTabSz="1613647">
              <a:spcBef>
                <a:spcPts val="2600"/>
              </a:spcBef>
              <a:defRPr sz="3000" b="1">
                <a:solidFill>
                  <a:srgbClr val="FFFFFF"/>
                </a:solidFill>
                <a:latin typeface="+mj-lt"/>
                <a:ea typeface="+mj-ea"/>
                <a:cs typeface="+mj-cs"/>
                <a:sym typeface="Calibri"/>
              </a:defRPr>
            </a:pPr>
            <a:r>
              <a:t>UCI School of Medicine</a:t>
            </a:r>
          </a:p>
          <a:p>
            <a:pPr indent="127000" defTabSz="1613647">
              <a:spcBef>
                <a:spcPts val="2600"/>
              </a:spcBef>
              <a:defRPr sz="3000" b="1">
                <a:solidFill>
                  <a:srgbClr val="FFFFFF"/>
                </a:solidFill>
                <a:latin typeface="+mj-lt"/>
                <a:ea typeface="+mj-ea"/>
                <a:cs typeface="+mj-cs"/>
                <a:sym typeface="Calibri"/>
              </a:defRPr>
            </a:pPr>
            <a:r>
              <a:t>Physics &amp; Astronomy</a:t>
            </a:r>
          </a:p>
          <a:p>
            <a:pPr indent="127000" defTabSz="1613647">
              <a:spcBef>
                <a:spcPts val="2600"/>
              </a:spcBef>
              <a:defRPr sz="3000" b="1">
                <a:solidFill>
                  <a:srgbClr val="FFFFFF"/>
                </a:solidFill>
                <a:latin typeface="+mj-lt"/>
                <a:ea typeface="+mj-ea"/>
                <a:cs typeface="+mj-cs"/>
                <a:sym typeface="Calibri"/>
              </a:defRPr>
            </a:pPr>
            <a:r>
              <a:t>Beckman Laser Institute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927" name="Group"/>
          <p:cNvGrpSpPr/>
          <p:nvPr/>
        </p:nvGrpSpPr>
        <p:grpSpPr>
          <a:xfrm>
            <a:off x="20445539" y="12910465"/>
            <a:ext cx="3713245" cy="564003"/>
            <a:chOff x="0" y="0"/>
            <a:chExt cx="3713244" cy="564001"/>
          </a:xfrm>
        </p:grpSpPr>
        <p:pic>
          <p:nvPicPr>
            <p:cNvPr id="925"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26"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28"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29"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29"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30"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931"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sp>
        <p:nvSpPr>
          <p:cNvPr id="932"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933"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934"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935"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936"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pic>
        <p:nvPicPr>
          <p:cNvPr id="937" name="Image" descr="Image"/>
          <p:cNvPicPr>
            <a:picLocks noChangeAspect="1"/>
          </p:cNvPicPr>
          <p:nvPr/>
        </p:nvPicPr>
        <p:blipFill>
          <a:blip r:embed="rId8"/>
          <a:stretch>
            <a:fillRect/>
          </a:stretch>
        </p:blipFill>
        <p:spPr>
          <a:xfrm>
            <a:off x="8974822" y="2716600"/>
            <a:ext cx="6434356" cy="5709515"/>
          </a:xfrm>
          <a:prstGeom prst="rect">
            <a:avLst/>
          </a:prstGeom>
          <a:ln w="12700">
            <a:miter lim="400000"/>
          </a:ln>
        </p:spPr>
      </p:pic>
      <p:sp>
        <p:nvSpPr>
          <p:cNvPr id="938"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39"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28"/>
                </p:tgtEl>
              </p:cMediaNode>
            </p:video>
            <p:seq concurrent="1" prevAc="none" nextAc="seek">
              <p:cTn id="8" restart="whenNotActive" fill="hold" evtFilter="cancelBubble" nodeType="interactiveSeq">
                <p:stCondLst>
                  <p:cond evt="onClick" delay="0">
                    <p:tgtEl>
                      <p:spTgt spid="9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28"/>
                                        </p:tgtEl>
                                      </p:cBhvr>
                                    </p:cmd>
                                  </p:childTnLst>
                                </p:cTn>
                              </p:par>
                            </p:childTnLst>
                          </p:cTn>
                        </p:par>
                      </p:childTnLst>
                    </p:cTn>
                  </p:par>
                </p:childTnLst>
              </p:cTn>
              <p:nextCondLst>
                <p:cond evt="onClick" delay="0">
                  <p:tgtEl>
                    <p:spTgt spid="92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944" name="Group"/>
          <p:cNvGrpSpPr/>
          <p:nvPr/>
        </p:nvGrpSpPr>
        <p:grpSpPr>
          <a:xfrm>
            <a:off x="20445539" y="12910465"/>
            <a:ext cx="3713245" cy="564003"/>
            <a:chOff x="0" y="0"/>
            <a:chExt cx="3713244" cy="564001"/>
          </a:xfrm>
        </p:grpSpPr>
        <p:pic>
          <p:nvPicPr>
            <p:cNvPr id="942"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43"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45"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46"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46"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47"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948"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949" name="Image" descr="Image"/>
          <p:cNvPicPr>
            <a:picLocks noChangeAspect="1"/>
          </p:cNvPicPr>
          <p:nvPr/>
        </p:nvPicPr>
        <p:blipFill>
          <a:blip r:embed="rId8"/>
          <a:stretch>
            <a:fillRect/>
          </a:stretch>
        </p:blipFill>
        <p:spPr>
          <a:xfrm>
            <a:off x="8974822" y="2716600"/>
            <a:ext cx="6434356" cy="5709515"/>
          </a:xfrm>
          <a:prstGeom prst="rect">
            <a:avLst/>
          </a:prstGeom>
          <a:ln w="12700">
            <a:miter lim="400000"/>
          </a:ln>
        </p:spPr>
      </p:pic>
      <p:sp>
        <p:nvSpPr>
          <p:cNvPr id="950"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951"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952"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953"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954"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𝜎</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𝑛</m:t>
                          </m:r>
                        </m:e>
                        <m:sub>
                          <m:r>
                            <a:rPr sz="4200" i="1">
                              <a:solidFill>
                                <a:srgbClr val="000000"/>
                              </a:solidFill>
                              <a:latin typeface="Cambria Math" panose="02040503050406030204" pitchFamily="18" charset="0"/>
                            </a:rPr>
                            <m:t>𝑙</m:t>
                          </m:r>
                        </m:sub>
                      </m:sSub>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𝑛</m:t>
                          </m:r>
                        </m:e>
                        <m:sub>
                          <m:r>
                            <a:rPr sz="4200" i="1">
                              <a:solidFill>
                                <a:srgbClr val="000000"/>
                              </a:solidFill>
                              <a:latin typeface="Cambria Math" panose="02040503050406030204" pitchFamily="18" charset="0"/>
                            </a:rPr>
                            <m:t>𝑒</m:t>
                          </m:r>
                        </m:sub>
                      </m:sSub>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r>
                        <a:rPr sz="4200" i="1">
                          <a:solidFill>
                            <a:srgbClr val="000000"/>
                          </a:solidFill>
                          <a:latin typeface="Cambria Math" panose="02040503050406030204" pitchFamily="18" charset="0"/>
                        </a:rPr>
                        <m:t>)</m:t>
                      </m:r>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954"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955"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956"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57"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45"/>
                </p:tgtEl>
              </p:cMediaNode>
            </p:video>
            <p:seq concurrent="1" prevAc="none" nextAc="seek">
              <p:cTn id="8" restart="whenNotActive" fill="hold" evtFilter="cancelBubble" nodeType="interactiveSeq">
                <p:stCondLst>
                  <p:cond evt="onClick" delay="0">
                    <p:tgtEl>
                      <p:spTgt spid="9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45"/>
                                        </p:tgtEl>
                                      </p:cBhvr>
                                    </p:cmd>
                                  </p:childTnLst>
                                </p:cTn>
                              </p:par>
                            </p:childTnLst>
                          </p:cTn>
                        </p:par>
                      </p:childTnLst>
                    </p:cTn>
                  </p:par>
                </p:childTnLst>
              </p:cTn>
              <p:nextCondLst>
                <p:cond evt="onClick" delay="0">
                  <p:tgtEl>
                    <p:spTgt spid="94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962" name="Group"/>
          <p:cNvGrpSpPr/>
          <p:nvPr/>
        </p:nvGrpSpPr>
        <p:grpSpPr>
          <a:xfrm>
            <a:off x="20445539" y="12910465"/>
            <a:ext cx="3713245" cy="564003"/>
            <a:chOff x="0" y="0"/>
            <a:chExt cx="3713244" cy="564001"/>
          </a:xfrm>
        </p:grpSpPr>
        <p:pic>
          <p:nvPicPr>
            <p:cNvPr id="960"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61"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63"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64"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64"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65"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966"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967" name="Image" descr="Image"/>
          <p:cNvPicPr>
            <a:picLocks noChangeAspect="1"/>
          </p:cNvPicPr>
          <p:nvPr/>
        </p:nvPicPr>
        <p:blipFill>
          <a:blip r:embed="rId8"/>
          <a:stretch>
            <a:fillRect/>
          </a:stretch>
        </p:blipFill>
        <p:spPr>
          <a:xfrm>
            <a:off x="8974822" y="2716600"/>
            <a:ext cx="6434356" cy="5709515"/>
          </a:xfrm>
          <a:prstGeom prst="rect">
            <a:avLst/>
          </a:prstGeom>
          <a:ln w="12700">
            <a:miter lim="400000"/>
          </a:ln>
        </p:spPr>
      </p:pic>
      <p:sp>
        <p:nvSpPr>
          <p:cNvPr id="968"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969"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970"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971"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972"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973"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974"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𝜎</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0000"/>
                              </a:solidFill>
                              <a:latin typeface="Cambria Math" panose="02040503050406030204" pitchFamily="18" charset="0"/>
                            </a:rPr>
                            <m:t>𝑛</m:t>
                          </m:r>
                        </m:e>
                        <m:sub>
                          <m:r>
                            <a:rPr sz="4200" i="1">
                              <a:solidFill>
                                <a:srgbClr val="000000"/>
                              </a:solidFill>
                              <a:latin typeface="Cambria Math" panose="02040503050406030204" pitchFamily="18" charset="0"/>
                            </a:rPr>
                            <m:t>𝑒</m:t>
                          </m:r>
                        </m:sub>
                      </m:sSub>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r>
                        <a:rPr sz="4200" i="1">
                          <a:solidFill>
                            <a:srgbClr val="000000"/>
                          </a:solidFill>
                          <a:latin typeface="Cambria Math" panose="02040503050406030204" pitchFamily="18" charset="0"/>
                        </a:rPr>
                        <m:t>)</m:t>
                      </m:r>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974"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975"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976"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77"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63"/>
                </p:tgtEl>
              </p:cMediaNode>
            </p:video>
            <p:seq concurrent="1" prevAc="none" nextAc="seek">
              <p:cTn id="8" restart="whenNotActive" fill="hold" evtFilter="cancelBubble" nodeType="interactiveSeq">
                <p:stCondLst>
                  <p:cond evt="onClick" delay="0">
                    <p:tgtEl>
                      <p:spTgt spid="9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63"/>
                                        </p:tgtEl>
                                      </p:cBhvr>
                                    </p:cmd>
                                  </p:childTnLst>
                                </p:cTn>
                              </p:par>
                            </p:childTnLst>
                          </p:cTn>
                        </p:par>
                      </p:childTnLst>
                    </p:cTn>
                  </p:par>
                </p:childTnLst>
              </p:cTn>
              <p:nextCondLst>
                <p:cond evt="onClick" delay="0">
                  <p:tgtEl>
                    <p:spTgt spid="96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982" name="Group"/>
          <p:cNvGrpSpPr/>
          <p:nvPr/>
        </p:nvGrpSpPr>
        <p:grpSpPr>
          <a:xfrm>
            <a:off x="20445539" y="12910465"/>
            <a:ext cx="3713245" cy="564003"/>
            <a:chOff x="0" y="0"/>
            <a:chExt cx="3713244" cy="564001"/>
          </a:xfrm>
        </p:grpSpPr>
        <p:pic>
          <p:nvPicPr>
            <p:cNvPr id="980"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81"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83"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84"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84"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85"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986"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987" name="Image" descr="Image"/>
          <p:cNvPicPr>
            <a:picLocks noChangeAspect="1"/>
          </p:cNvPicPr>
          <p:nvPr/>
        </p:nvPicPr>
        <p:blipFill>
          <a:blip r:embed="rId8"/>
          <a:stretch>
            <a:fillRect/>
          </a:stretch>
        </p:blipFill>
        <p:spPr>
          <a:xfrm>
            <a:off x="8974822" y="2716600"/>
            <a:ext cx="6434356" cy="5709515"/>
          </a:xfrm>
          <a:prstGeom prst="rect">
            <a:avLst/>
          </a:prstGeom>
          <a:ln w="12700">
            <a:miter lim="400000"/>
          </a:ln>
        </p:spPr>
      </p:pic>
      <p:sp>
        <p:nvSpPr>
          <p:cNvPr id="988"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989"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990"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991"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992"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993" name="Electron beam properties"/>
          <p:cNvSpPr txBox="1"/>
          <p:nvPr/>
        </p:nvSpPr>
        <p:spPr>
          <a:xfrm>
            <a:off x="20198612" y="11409438"/>
            <a:ext cx="3547226"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994"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995"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996"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𝜎</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996"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997"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998"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99"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83"/>
                </p:tgtEl>
              </p:cMediaNode>
            </p:video>
            <p:seq concurrent="1" prevAc="none" nextAc="seek">
              <p:cTn id="8" restart="whenNotActive" fill="hold" evtFilter="cancelBubble" nodeType="interactiveSeq">
                <p:stCondLst>
                  <p:cond evt="onClick" delay="0">
                    <p:tgtEl>
                      <p:spTgt spid="9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83"/>
                                        </p:tgtEl>
                                      </p:cBhvr>
                                    </p:cmd>
                                  </p:childTnLst>
                                </p:cTn>
                              </p:par>
                            </p:childTnLst>
                          </p:cTn>
                        </p:par>
                      </p:childTnLst>
                    </p:cTn>
                  </p:par>
                </p:childTnLst>
              </p:cTn>
              <p:nextCondLst>
                <p:cond evt="onClick" delay="0">
                  <p:tgtEl>
                    <p:spTgt spid="98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004" name="Group"/>
          <p:cNvGrpSpPr/>
          <p:nvPr/>
        </p:nvGrpSpPr>
        <p:grpSpPr>
          <a:xfrm>
            <a:off x="20445539" y="12910465"/>
            <a:ext cx="3713245" cy="564003"/>
            <a:chOff x="0" y="0"/>
            <a:chExt cx="3713244" cy="564001"/>
          </a:xfrm>
        </p:grpSpPr>
        <p:pic>
          <p:nvPicPr>
            <p:cNvPr id="1002"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1003"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1005"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006"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006"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1007"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008"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1009" name="Image" descr="Image"/>
          <p:cNvPicPr>
            <a:picLocks noChangeAspect="1"/>
          </p:cNvPicPr>
          <p:nvPr/>
        </p:nvPicPr>
        <p:blipFill>
          <a:blip r:embed="rId8"/>
          <a:stretch>
            <a:fillRect/>
          </a:stretch>
        </p:blipFill>
        <p:spPr>
          <a:xfrm>
            <a:off x="8974822" y="2716600"/>
            <a:ext cx="6434356" cy="5709515"/>
          </a:xfrm>
          <a:prstGeom prst="rect">
            <a:avLst/>
          </a:prstGeom>
          <a:ln w="12700">
            <a:miter lim="400000"/>
          </a:ln>
        </p:spPr>
      </p:pic>
      <p:sp>
        <p:nvSpPr>
          <p:cNvPr id="1010"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011"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012"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013"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014"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015"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016" name="Electron beam properties"/>
          <p:cNvSpPr txBox="1"/>
          <p:nvPr/>
        </p:nvSpPr>
        <p:spPr>
          <a:xfrm>
            <a:off x="20198612" y="11409438"/>
            <a:ext cx="3452964"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017"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018"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019"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020"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020"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1021"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022"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1023"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0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05"/>
                </p:tgtEl>
              </p:cMediaNode>
            </p:video>
            <p:seq concurrent="1" prevAc="none" nextAc="seek">
              <p:cTn id="8" restart="whenNotActive" fill="hold" evtFilter="cancelBubble" nodeType="interactiveSeq">
                <p:stCondLst>
                  <p:cond evt="onClick" delay="0">
                    <p:tgtEl>
                      <p:spTgt spid="100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5"/>
                                        </p:tgtEl>
                                      </p:cBhvr>
                                    </p:cmd>
                                  </p:childTnLst>
                                </p:cTn>
                              </p:par>
                            </p:childTnLst>
                          </p:cTn>
                        </p:par>
                      </p:childTnLst>
                    </p:cTn>
                  </p:par>
                </p:childTnLst>
              </p:cTn>
              <p:nextCondLst>
                <p:cond evt="onClick" delay="0">
                  <p:tgtEl>
                    <p:spTgt spid="100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1.png" descr="1.png"/>
          <p:cNvPicPr>
            <a:picLocks noChangeAspect="1"/>
          </p:cNvPicPr>
          <p:nvPr/>
        </p:nvPicPr>
        <p:blipFill>
          <a:blip r:embed="rId4"/>
          <a:stretch>
            <a:fillRect/>
          </a:stretch>
        </p:blipFill>
        <p:spPr>
          <a:xfrm>
            <a:off x="16065929" y="2473407"/>
            <a:ext cx="8261202" cy="6195901"/>
          </a:xfrm>
          <a:prstGeom prst="rect">
            <a:avLst/>
          </a:prstGeom>
          <a:ln w="12700">
            <a:miter lim="400000"/>
          </a:ln>
        </p:spPr>
      </p:pic>
      <p:sp>
        <p:nvSpPr>
          <p:cNvPr id="1026"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029" name="Group"/>
          <p:cNvGrpSpPr/>
          <p:nvPr/>
        </p:nvGrpSpPr>
        <p:grpSpPr>
          <a:xfrm>
            <a:off x="20445539" y="12910465"/>
            <a:ext cx="3713245" cy="564003"/>
            <a:chOff x="0" y="0"/>
            <a:chExt cx="3713244" cy="564001"/>
          </a:xfrm>
        </p:grpSpPr>
        <p:pic>
          <p:nvPicPr>
            <p:cNvPr id="1027" name="Image" descr="Image"/>
            <p:cNvPicPr>
              <a:picLocks noChangeAspect="1"/>
            </p:cNvPicPr>
            <p:nvPr/>
          </p:nvPicPr>
          <p:blipFill>
            <a:blip r:embed="rId5"/>
            <a:stretch>
              <a:fillRect/>
            </a:stretch>
          </p:blipFill>
          <p:spPr>
            <a:xfrm>
              <a:off x="0" y="3516"/>
              <a:ext cx="1279206" cy="542743"/>
            </a:xfrm>
            <a:prstGeom prst="rect">
              <a:avLst/>
            </a:prstGeom>
            <a:ln w="12700" cap="flat">
              <a:noFill/>
              <a:miter lim="400000"/>
            </a:ln>
            <a:effectLst/>
          </p:spPr>
        </p:pic>
        <p:pic>
          <p:nvPicPr>
            <p:cNvPr id="1028" name="Image" descr="Image"/>
            <p:cNvPicPr>
              <a:picLocks noChangeAspect="1"/>
            </p:cNvPicPr>
            <p:nvPr/>
          </p:nvPicPr>
          <p:blipFill>
            <a:blip r:embed="rId6"/>
            <a:srcRect r="871"/>
            <a:stretch>
              <a:fillRect/>
            </a:stretch>
          </p:blipFill>
          <p:spPr>
            <a:xfrm>
              <a:off x="1318041" y="0"/>
              <a:ext cx="2395204" cy="564002"/>
            </a:xfrm>
            <a:prstGeom prst="rect">
              <a:avLst/>
            </a:prstGeom>
            <a:ln w="12700" cap="flat">
              <a:noFill/>
              <a:miter lim="400000"/>
            </a:ln>
            <a:effectLst/>
          </p:spPr>
        </p:pic>
      </p:grpSp>
      <p:pic>
        <p:nvPicPr>
          <p:cNvPr id="1030" name="labframe-17.mov" descr="labframe-17.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031"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031"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8"/>
                <a:stretch>
                  <a:fillRect l="-3299" r="-8629" b="-19565"/>
                </a:stretch>
              </a:blipFill>
              <a:ln w="12700">
                <a:miter lim="400000"/>
              </a:ln>
            </p:spPr>
            <p:txBody>
              <a:bodyPr/>
              <a:lstStyle/>
              <a:p>
                <a:r>
                  <a:rPr lang="en-US">
                    <a:noFill/>
                  </a:rPr>
                  <a:t> </a:t>
                </a:r>
              </a:p>
            </p:txBody>
          </p:sp>
        </mc:Fallback>
      </mc:AlternateContent>
      <p:sp>
        <p:nvSpPr>
          <p:cNvPr id="1032"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033"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1034" name="Image" descr="Image"/>
          <p:cNvPicPr>
            <a:picLocks noChangeAspect="1"/>
          </p:cNvPicPr>
          <p:nvPr/>
        </p:nvPicPr>
        <p:blipFill>
          <a:blip r:embed="rId9"/>
          <a:stretch>
            <a:fillRect/>
          </a:stretch>
        </p:blipFill>
        <p:spPr>
          <a:xfrm>
            <a:off x="8974822" y="2716600"/>
            <a:ext cx="6434356" cy="5709515"/>
          </a:xfrm>
          <a:prstGeom prst="rect">
            <a:avLst/>
          </a:prstGeom>
          <a:ln w="12700">
            <a:miter lim="400000"/>
          </a:ln>
        </p:spPr>
      </p:pic>
      <p:sp>
        <p:nvSpPr>
          <p:cNvPr id="1035"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036"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037"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038"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039"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040"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041" name="Electron beam properties"/>
          <p:cNvSpPr txBox="1"/>
          <p:nvPr/>
        </p:nvSpPr>
        <p:spPr>
          <a:xfrm>
            <a:off x="20198612" y="11409438"/>
            <a:ext cx="3605807"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042"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043"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044"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045"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045"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10"/>
                <a:stretch>
                  <a:fillRect l="-1576" t="-2885" r="-4517" b="-6731"/>
                </a:stretch>
              </a:blipFill>
              <a:ln w="12700">
                <a:miter lim="400000"/>
              </a:ln>
            </p:spPr>
            <p:txBody>
              <a:bodyPr/>
              <a:lstStyle/>
              <a:p>
                <a:r>
                  <a:rPr lang="en-US">
                    <a:noFill/>
                  </a:rPr>
                  <a:t> </a:t>
                </a:r>
              </a:p>
            </p:txBody>
          </p:sp>
        </mc:Fallback>
      </mc:AlternateContent>
      <p:sp>
        <p:nvSpPr>
          <p:cNvPr id="1046"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047" name="Line"/>
          <p:cNvSpPr/>
          <p:nvPr/>
        </p:nvSpPr>
        <p:spPr>
          <a:xfrm>
            <a:off x="19579987" y="5609457"/>
            <a:ext cx="766852" cy="1"/>
          </a:xfrm>
          <a:prstGeom prst="line">
            <a:avLst/>
          </a:prstGeom>
          <a:ln w="63500">
            <a:solidFill>
              <a:srgbClr val="0ADDD5"/>
            </a:solidFill>
            <a:tailEnd type="triangle"/>
          </a:ln>
        </p:spPr>
        <p:txBody>
          <a:bodyPr lIns="45718" tIns="45718" rIns="45718" bIns="45718"/>
          <a:lstStyle/>
          <a:p>
            <a:endParaRPr/>
          </a:p>
        </p:txBody>
      </p:sp>
      <p:sp>
        <p:nvSpPr>
          <p:cNvPr id="1048" name="Line"/>
          <p:cNvSpPr/>
          <p:nvPr/>
        </p:nvSpPr>
        <p:spPr>
          <a:xfrm flipH="1">
            <a:off x="23037979" y="5609457"/>
            <a:ext cx="766852" cy="1"/>
          </a:xfrm>
          <a:prstGeom prst="line">
            <a:avLst/>
          </a:prstGeom>
          <a:ln w="63500">
            <a:solidFill>
              <a:srgbClr val="0ADDD5"/>
            </a:solidFill>
            <a:tailEnd type="triangle"/>
          </a:ln>
        </p:spPr>
        <p:txBody>
          <a:bodyPr lIns="45718" tIns="45718" rIns="45718" bIns="45718"/>
          <a:lstStyle/>
          <a:p>
            <a:endParaRPr/>
          </a:p>
        </p:txBody>
      </p:sp>
      <p:pic>
        <p:nvPicPr>
          <p:cNvPr id="1049" name="Image" descr="Image"/>
          <p:cNvPicPr>
            <a:picLocks noChangeAspect="1"/>
          </p:cNvPicPr>
          <p:nvPr/>
        </p:nvPicPr>
        <p:blipFill>
          <a:blip r:embed="rId11"/>
          <a:stretch>
            <a:fillRect/>
          </a:stretch>
        </p:blipFill>
        <p:spPr>
          <a:xfrm>
            <a:off x="17196485" y="3013705"/>
            <a:ext cx="3342014" cy="1882825"/>
          </a:xfrm>
          <a:prstGeom prst="rect">
            <a:avLst/>
          </a:prstGeom>
          <a:ln w="12700">
            <a:miter lim="400000"/>
          </a:ln>
        </p:spPr>
      </p:pic>
      <p:sp>
        <p:nvSpPr>
          <p:cNvPr id="1050"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1051"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0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30"/>
                </p:tgtEl>
              </p:cMediaNode>
            </p:video>
            <p:seq concurrent="1" prevAc="none" nextAc="seek">
              <p:cTn id="8" restart="whenNotActive" fill="hold" evtFilter="cancelBubble" nodeType="interactiveSeq">
                <p:stCondLst>
                  <p:cond evt="onClick" delay="0">
                    <p:tgtEl>
                      <p:spTgt spid="10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30"/>
                                        </p:tgtEl>
                                      </p:cBhvr>
                                    </p:cmd>
                                  </p:childTnLst>
                                </p:cTn>
                              </p:par>
                            </p:childTnLst>
                          </p:cTn>
                        </p:par>
                      </p:childTnLst>
                    </p:cTn>
                  </p:par>
                </p:childTnLst>
              </p:cTn>
              <p:nextCondLst>
                <p:cond evt="onClick" delay="0">
                  <p:tgtEl>
                    <p:spTgt spid="103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 name="2.png" descr="2.png"/>
          <p:cNvPicPr>
            <a:picLocks noChangeAspect="1"/>
          </p:cNvPicPr>
          <p:nvPr/>
        </p:nvPicPr>
        <p:blipFill>
          <a:blip r:embed="rId4"/>
          <a:stretch>
            <a:fillRect/>
          </a:stretch>
        </p:blipFill>
        <p:spPr>
          <a:xfrm>
            <a:off x="16065929" y="2473407"/>
            <a:ext cx="8261202" cy="6195901"/>
          </a:xfrm>
          <a:prstGeom prst="rect">
            <a:avLst/>
          </a:prstGeom>
          <a:ln w="12700">
            <a:miter lim="400000"/>
          </a:ln>
        </p:spPr>
      </p:pic>
      <p:sp>
        <p:nvSpPr>
          <p:cNvPr id="105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057" name="Group"/>
          <p:cNvGrpSpPr/>
          <p:nvPr/>
        </p:nvGrpSpPr>
        <p:grpSpPr>
          <a:xfrm>
            <a:off x="20445539" y="12910465"/>
            <a:ext cx="3713245" cy="564003"/>
            <a:chOff x="0" y="0"/>
            <a:chExt cx="3713244" cy="564001"/>
          </a:xfrm>
        </p:grpSpPr>
        <p:pic>
          <p:nvPicPr>
            <p:cNvPr id="1055" name="Image" descr="Image"/>
            <p:cNvPicPr>
              <a:picLocks noChangeAspect="1"/>
            </p:cNvPicPr>
            <p:nvPr/>
          </p:nvPicPr>
          <p:blipFill>
            <a:blip r:embed="rId5"/>
            <a:stretch>
              <a:fillRect/>
            </a:stretch>
          </p:blipFill>
          <p:spPr>
            <a:xfrm>
              <a:off x="0" y="3516"/>
              <a:ext cx="1279206" cy="542743"/>
            </a:xfrm>
            <a:prstGeom prst="rect">
              <a:avLst/>
            </a:prstGeom>
            <a:ln w="12700" cap="flat">
              <a:noFill/>
              <a:miter lim="400000"/>
            </a:ln>
            <a:effectLst/>
          </p:spPr>
        </p:pic>
        <p:pic>
          <p:nvPicPr>
            <p:cNvPr id="1056" name="Image" descr="Image"/>
            <p:cNvPicPr>
              <a:picLocks noChangeAspect="1"/>
            </p:cNvPicPr>
            <p:nvPr/>
          </p:nvPicPr>
          <p:blipFill>
            <a:blip r:embed="rId6"/>
            <a:srcRect r="871"/>
            <a:stretch>
              <a:fillRect/>
            </a:stretch>
          </p:blipFill>
          <p:spPr>
            <a:xfrm>
              <a:off x="1318041" y="0"/>
              <a:ext cx="2395204" cy="564002"/>
            </a:xfrm>
            <a:prstGeom prst="rect">
              <a:avLst/>
            </a:prstGeom>
            <a:ln w="12700" cap="flat">
              <a:noFill/>
              <a:miter lim="400000"/>
            </a:ln>
            <a:effectLst/>
          </p:spPr>
        </p:pic>
      </p:grpSp>
      <p:pic>
        <p:nvPicPr>
          <p:cNvPr id="1058" name="labframe-17.mov" descr="labframe-17.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059"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059"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8"/>
                <a:stretch>
                  <a:fillRect l="-3299" r="-8629" b="-19565"/>
                </a:stretch>
              </a:blipFill>
              <a:ln w="12700">
                <a:miter lim="400000"/>
              </a:ln>
            </p:spPr>
            <p:txBody>
              <a:bodyPr/>
              <a:lstStyle/>
              <a:p>
                <a:r>
                  <a:rPr lang="en-US">
                    <a:noFill/>
                  </a:rPr>
                  <a:t> </a:t>
                </a:r>
              </a:p>
            </p:txBody>
          </p:sp>
        </mc:Fallback>
      </mc:AlternateContent>
      <p:sp>
        <p:nvSpPr>
          <p:cNvPr id="1060"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061"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pic>
        <p:nvPicPr>
          <p:cNvPr id="1062" name="Image" descr="Image"/>
          <p:cNvPicPr>
            <a:picLocks noChangeAspect="1"/>
          </p:cNvPicPr>
          <p:nvPr/>
        </p:nvPicPr>
        <p:blipFill>
          <a:blip r:embed="rId9"/>
          <a:stretch>
            <a:fillRect/>
          </a:stretch>
        </p:blipFill>
        <p:spPr>
          <a:xfrm>
            <a:off x="8974822" y="2716600"/>
            <a:ext cx="6434356" cy="5709515"/>
          </a:xfrm>
          <a:prstGeom prst="rect">
            <a:avLst/>
          </a:prstGeom>
          <a:ln w="12700">
            <a:miter lim="400000"/>
          </a:ln>
        </p:spPr>
      </p:pic>
      <p:sp>
        <p:nvSpPr>
          <p:cNvPr id="1063"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064"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065"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066"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067"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068"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069" name="Electron beam properties"/>
          <p:cNvSpPr txBox="1"/>
          <p:nvPr/>
        </p:nvSpPr>
        <p:spPr>
          <a:xfrm>
            <a:off x="20198612" y="11409438"/>
            <a:ext cx="3824495"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070"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071"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072"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073"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073"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10"/>
                <a:stretch>
                  <a:fillRect l="-1576" t="-2885" r="-4517" b="-6731"/>
                </a:stretch>
              </a:blipFill>
              <a:ln w="12700">
                <a:miter lim="400000"/>
              </a:ln>
            </p:spPr>
            <p:txBody>
              <a:bodyPr/>
              <a:lstStyle/>
              <a:p>
                <a:r>
                  <a:rPr lang="en-US">
                    <a:noFill/>
                  </a:rPr>
                  <a:t> </a:t>
                </a:r>
              </a:p>
            </p:txBody>
          </p:sp>
        </mc:Fallback>
      </mc:AlternateContent>
      <p:sp>
        <p:nvSpPr>
          <p:cNvPr id="1074"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075" name="Line"/>
          <p:cNvSpPr/>
          <p:nvPr/>
        </p:nvSpPr>
        <p:spPr>
          <a:xfrm>
            <a:off x="20763438" y="5609457"/>
            <a:ext cx="766851" cy="1"/>
          </a:xfrm>
          <a:prstGeom prst="line">
            <a:avLst/>
          </a:prstGeom>
          <a:ln w="63500">
            <a:solidFill>
              <a:srgbClr val="0ADDD5"/>
            </a:solidFill>
            <a:tailEnd type="triangle"/>
          </a:ln>
        </p:spPr>
        <p:txBody>
          <a:bodyPr lIns="45718" tIns="45718" rIns="45718" bIns="45718"/>
          <a:lstStyle/>
          <a:p>
            <a:endParaRPr/>
          </a:p>
        </p:txBody>
      </p:sp>
      <p:sp>
        <p:nvSpPr>
          <p:cNvPr id="1076" name="Line"/>
          <p:cNvSpPr/>
          <p:nvPr/>
        </p:nvSpPr>
        <p:spPr>
          <a:xfrm flipH="1">
            <a:off x="23037979" y="5609457"/>
            <a:ext cx="766852" cy="1"/>
          </a:xfrm>
          <a:prstGeom prst="line">
            <a:avLst/>
          </a:prstGeom>
          <a:ln w="63500">
            <a:solidFill>
              <a:srgbClr val="0ADDD5"/>
            </a:solidFill>
            <a:tailEnd type="triangle"/>
          </a:ln>
        </p:spPr>
        <p:txBody>
          <a:bodyPr lIns="45718" tIns="45718" rIns="45718" bIns="45718"/>
          <a:lstStyle/>
          <a:p>
            <a:endParaRPr/>
          </a:p>
        </p:txBody>
      </p:sp>
      <p:pic>
        <p:nvPicPr>
          <p:cNvPr id="1077" name="Image" descr="Image"/>
          <p:cNvPicPr>
            <a:picLocks noChangeAspect="1"/>
          </p:cNvPicPr>
          <p:nvPr/>
        </p:nvPicPr>
        <p:blipFill>
          <a:blip r:embed="rId11"/>
          <a:stretch>
            <a:fillRect/>
          </a:stretch>
        </p:blipFill>
        <p:spPr>
          <a:xfrm>
            <a:off x="17196485" y="3013705"/>
            <a:ext cx="3342014" cy="1882825"/>
          </a:xfrm>
          <a:prstGeom prst="rect">
            <a:avLst/>
          </a:prstGeom>
          <a:ln w="12700">
            <a:miter lim="400000"/>
          </a:ln>
        </p:spPr>
      </p:pic>
      <p:sp>
        <p:nvSpPr>
          <p:cNvPr id="1078" name="Rectangle"/>
          <p:cNvSpPr/>
          <p:nvPr/>
        </p:nvSpPr>
        <p:spPr>
          <a:xfrm>
            <a:off x="9577130" y="2903343"/>
            <a:ext cx="4831890" cy="4850915"/>
          </a:xfrm>
          <a:prstGeom prst="rect">
            <a:avLst/>
          </a:prstGeom>
          <a:solidFill>
            <a:srgbClr val="000000"/>
          </a:solidFill>
          <a:ln w="12700">
            <a:miter lim="400000"/>
          </a:ln>
        </p:spPr>
        <p:txBody>
          <a:bodyPr lIns="91438" tIns="91438" rIns="91438" bIns="91438" anchor="ctr"/>
          <a:lstStyle/>
          <a:p>
            <a:endParaRPr/>
          </a:p>
        </p:txBody>
      </p:sp>
      <p:pic>
        <p:nvPicPr>
          <p:cNvPr id="1079" name="Image" descr="Image"/>
          <p:cNvPicPr>
            <a:picLocks noChangeAspect="1"/>
          </p:cNvPicPr>
          <p:nvPr/>
        </p:nvPicPr>
        <p:blipFill>
          <a:blip r:embed="rId9"/>
          <a:srcRect l="18167" t="12833" r="23860" b="21836"/>
          <a:stretch>
            <a:fillRect/>
          </a:stretch>
        </p:blipFill>
        <p:spPr>
          <a:xfrm>
            <a:off x="10143673" y="3449390"/>
            <a:ext cx="3730119" cy="372997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ln w="12700">
            <a:miter lim="400000"/>
          </a:ln>
        </p:spPr>
      </p:pic>
      <p:sp>
        <p:nvSpPr>
          <p:cNvPr id="1080"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dirty="0"/>
              <a:t>Reutershan T, </a:t>
            </a:r>
            <a:r>
              <a:rPr b="1" dirty="0" err="1"/>
              <a:t>Effarah</a:t>
            </a:r>
            <a:r>
              <a:rPr b="1" dirty="0"/>
              <a:t> HH, </a:t>
            </a:r>
            <a:r>
              <a:rPr b="1" dirty="0" err="1"/>
              <a:t>Lagzda</a:t>
            </a:r>
            <a:r>
              <a:rPr b="1" dirty="0"/>
              <a:t> A, </a:t>
            </a:r>
            <a:r>
              <a:rPr b="1" dirty="0" err="1"/>
              <a:t>Barty</a:t>
            </a:r>
            <a:r>
              <a:rPr b="1" dirty="0"/>
              <a:t> CPJ. Applied Optics (2022) 61(6):C162:178</a:t>
            </a:r>
          </a:p>
        </p:txBody>
      </p:sp>
      <p:sp>
        <p:nvSpPr>
          <p:cNvPr id="1081"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0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58"/>
                </p:tgtEl>
              </p:cMediaNode>
            </p:video>
            <p:seq concurrent="1" prevAc="none" nextAc="seek">
              <p:cTn id="8" restart="whenNotActive" fill="hold" evtFilter="cancelBubble" nodeType="interactiveSeq">
                <p:stCondLst>
                  <p:cond evt="onClick" delay="0">
                    <p:tgtEl>
                      <p:spTgt spid="10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58"/>
                                        </p:tgtEl>
                                      </p:cBhvr>
                                    </p:cmd>
                                  </p:childTnLst>
                                </p:cTn>
                              </p:par>
                            </p:childTnLst>
                          </p:cTn>
                        </p:par>
                      </p:childTnLst>
                    </p:cTn>
                  </p:par>
                </p:childTnLst>
              </p:cTn>
              <p:nextCondLst>
                <p:cond evt="onClick" delay="0">
                  <p:tgtEl>
                    <p:spTgt spid="105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3.png" descr="3.png"/>
          <p:cNvPicPr>
            <a:picLocks noChangeAspect="1"/>
          </p:cNvPicPr>
          <p:nvPr/>
        </p:nvPicPr>
        <p:blipFill>
          <a:blip r:embed="rId4"/>
          <a:stretch>
            <a:fillRect/>
          </a:stretch>
        </p:blipFill>
        <p:spPr>
          <a:xfrm>
            <a:off x="16065929" y="2473407"/>
            <a:ext cx="8261201" cy="6195901"/>
          </a:xfrm>
          <a:prstGeom prst="rect">
            <a:avLst/>
          </a:prstGeom>
          <a:ln w="12700">
            <a:miter lim="400000"/>
          </a:ln>
        </p:spPr>
      </p:pic>
      <p:sp>
        <p:nvSpPr>
          <p:cNvPr id="108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087" name="Group"/>
          <p:cNvGrpSpPr/>
          <p:nvPr/>
        </p:nvGrpSpPr>
        <p:grpSpPr>
          <a:xfrm>
            <a:off x="20445539" y="12910465"/>
            <a:ext cx="3713245" cy="564003"/>
            <a:chOff x="0" y="0"/>
            <a:chExt cx="3713244" cy="564001"/>
          </a:xfrm>
        </p:grpSpPr>
        <p:pic>
          <p:nvPicPr>
            <p:cNvPr id="1085" name="Image" descr="Image"/>
            <p:cNvPicPr>
              <a:picLocks noChangeAspect="1"/>
            </p:cNvPicPr>
            <p:nvPr/>
          </p:nvPicPr>
          <p:blipFill>
            <a:blip r:embed="rId5"/>
            <a:stretch>
              <a:fillRect/>
            </a:stretch>
          </p:blipFill>
          <p:spPr>
            <a:xfrm>
              <a:off x="0" y="3516"/>
              <a:ext cx="1279206" cy="542743"/>
            </a:xfrm>
            <a:prstGeom prst="rect">
              <a:avLst/>
            </a:prstGeom>
            <a:ln w="12700" cap="flat">
              <a:noFill/>
              <a:miter lim="400000"/>
            </a:ln>
            <a:effectLst/>
          </p:spPr>
        </p:pic>
        <p:pic>
          <p:nvPicPr>
            <p:cNvPr id="1086" name="Image" descr="Image"/>
            <p:cNvPicPr>
              <a:picLocks noChangeAspect="1"/>
            </p:cNvPicPr>
            <p:nvPr/>
          </p:nvPicPr>
          <p:blipFill>
            <a:blip r:embed="rId6"/>
            <a:srcRect r="871"/>
            <a:stretch>
              <a:fillRect/>
            </a:stretch>
          </p:blipFill>
          <p:spPr>
            <a:xfrm>
              <a:off x="1318041" y="0"/>
              <a:ext cx="2395204" cy="564002"/>
            </a:xfrm>
            <a:prstGeom prst="rect">
              <a:avLst/>
            </a:prstGeom>
            <a:ln w="12700" cap="flat">
              <a:noFill/>
              <a:miter lim="400000"/>
            </a:ln>
            <a:effectLst/>
          </p:spPr>
        </p:pic>
      </p:grpSp>
      <p:pic>
        <p:nvPicPr>
          <p:cNvPr id="1088" name="labframe-17.mov" descr="labframe-17.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089"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089"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8"/>
                <a:stretch>
                  <a:fillRect l="-3299" r="-8629" b="-19565"/>
                </a:stretch>
              </a:blipFill>
              <a:ln w="12700">
                <a:miter lim="400000"/>
              </a:ln>
            </p:spPr>
            <p:txBody>
              <a:bodyPr/>
              <a:lstStyle/>
              <a:p>
                <a:r>
                  <a:rPr lang="en-US">
                    <a:noFill/>
                  </a:rPr>
                  <a:t> </a:t>
                </a:r>
              </a:p>
            </p:txBody>
          </p:sp>
        </mc:Fallback>
      </mc:AlternateContent>
      <p:sp>
        <p:nvSpPr>
          <p:cNvPr id="1090"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091"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sp>
        <p:nvSpPr>
          <p:cNvPr id="1092"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093"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094"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095"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096"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097"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098" name="Electron beam properties"/>
          <p:cNvSpPr txBox="1"/>
          <p:nvPr/>
        </p:nvSpPr>
        <p:spPr>
          <a:xfrm>
            <a:off x="20198612" y="11409438"/>
            <a:ext cx="3492305"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099"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100"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101"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102"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102"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1103"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104" name="Line"/>
          <p:cNvSpPr/>
          <p:nvPr/>
        </p:nvSpPr>
        <p:spPr>
          <a:xfrm>
            <a:off x="21713780" y="5609457"/>
            <a:ext cx="766851" cy="1"/>
          </a:xfrm>
          <a:prstGeom prst="line">
            <a:avLst/>
          </a:prstGeom>
          <a:ln w="63500">
            <a:solidFill>
              <a:srgbClr val="0ADDD5"/>
            </a:solidFill>
            <a:tailEnd type="triangle"/>
          </a:ln>
        </p:spPr>
        <p:txBody>
          <a:bodyPr lIns="45718" tIns="45718" rIns="45718" bIns="45718"/>
          <a:lstStyle/>
          <a:p>
            <a:endParaRPr/>
          </a:p>
        </p:txBody>
      </p:sp>
      <p:sp>
        <p:nvSpPr>
          <p:cNvPr id="1105" name="Line"/>
          <p:cNvSpPr/>
          <p:nvPr/>
        </p:nvSpPr>
        <p:spPr>
          <a:xfrm flipH="1">
            <a:off x="23037979" y="5609457"/>
            <a:ext cx="766852" cy="1"/>
          </a:xfrm>
          <a:prstGeom prst="line">
            <a:avLst/>
          </a:prstGeom>
          <a:ln w="63500">
            <a:solidFill>
              <a:srgbClr val="0ADDD5"/>
            </a:solidFill>
            <a:tailEnd type="triangle"/>
          </a:ln>
        </p:spPr>
        <p:txBody>
          <a:bodyPr lIns="45718" tIns="45718" rIns="45718" bIns="45718"/>
          <a:lstStyle/>
          <a:p>
            <a:endParaRPr/>
          </a:p>
        </p:txBody>
      </p:sp>
      <p:pic>
        <p:nvPicPr>
          <p:cNvPr id="1106" name="Image" descr="Image"/>
          <p:cNvPicPr>
            <a:picLocks noChangeAspect="1"/>
          </p:cNvPicPr>
          <p:nvPr/>
        </p:nvPicPr>
        <p:blipFill>
          <a:blip r:embed="rId10"/>
          <a:stretch>
            <a:fillRect/>
          </a:stretch>
        </p:blipFill>
        <p:spPr>
          <a:xfrm>
            <a:off x="17196485" y="3013705"/>
            <a:ext cx="3342014" cy="1882825"/>
          </a:xfrm>
          <a:prstGeom prst="rect">
            <a:avLst/>
          </a:prstGeom>
          <a:ln w="12700">
            <a:miter lim="400000"/>
          </a:ln>
        </p:spPr>
      </p:pic>
      <p:pic>
        <p:nvPicPr>
          <p:cNvPr id="1107" name="Image" descr="Image"/>
          <p:cNvPicPr>
            <a:picLocks noChangeAspect="1"/>
          </p:cNvPicPr>
          <p:nvPr/>
        </p:nvPicPr>
        <p:blipFill>
          <a:blip r:embed="rId11"/>
          <a:stretch>
            <a:fillRect/>
          </a:stretch>
        </p:blipFill>
        <p:spPr>
          <a:xfrm>
            <a:off x="8974822" y="2716600"/>
            <a:ext cx="6434356" cy="5709515"/>
          </a:xfrm>
          <a:prstGeom prst="rect">
            <a:avLst/>
          </a:prstGeom>
          <a:ln w="12700">
            <a:miter lim="400000"/>
          </a:ln>
        </p:spPr>
      </p:pic>
      <p:sp>
        <p:nvSpPr>
          <p:cNvPr id="1108" name="Rectangle"/>
          <p:cNvSpPr/>
          <p:nvPr/>
        </p:nvSpPr>
        <p:spPr>
          <a:xfrm>
            <a:off x="9577130" y="2903343"/>
            <a:ext cx="4831890" cy="4850915"/>
          </a:xfrm>
          <a:prstGeom prst="rect">
            <a:avLst/>
          </a:prstGeom>
          <a:solidFill>
            <a:srgbClr val="000000"/>
          </a:solidFill>
          <a:ln w="12700">
            <a:miter lim="400000"/>
          </a:ln>
        </p:spPr>
        <p:txBody>
          <a:bodyPr lIns="91438" tIns="91438" rIns="91438" bIns="91438" anchor="ctr"/>
          <a:lstStyle/>
          <a:p>
            <a:endParaRPr/>
          </a:p>
        </p:txBody>
      </p:sp>
      <p:pic>
        <p:nvPicPr>
          <p:cNvPr id="1109" name="Image" descr="Image"/>
          <p:cNvPicPr>
            <a:picLocks noChangeAspect="1"/>
          </p:cNvPicPr>
          <p:nvPr/>
        </p:nvPicPr>
        <p:blipFill>
          <a:blip r:embed="rId11"/>
          <a:srcRect l="30889" t="27794" r="37009" b="36030"/>
          <a:stretch>
            <a:fillRect/>
          </a:stretch>
        </p:blipFill>
        <p:spPr>
          <a:xfrm>
            <a:off x="10962265" y="4303578"/>
            <a:ext cx="2065491" cy="206541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ln w="12700">
            <a:miter lim="400000"/>
          </a:ln>
        </p:spPr>
      </p:pic>
      <p:sp>
        <p:nvSpPr>
          <p:cNvPr id="1110"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1111"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0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88"/>
                </p:tgtEl>
              </p:cMediaNode>
            </p:video>
            <p:seq concurrent="1" prevAc="none" nextAc="seek">
              <p:cTn id="8" restart="whenNotActive" fill="hold" evtFilter="cancelBubble" nodeType="interactiveSeq">
                <p:stCondLst>
                  <p:cond evt="onClick" delay="0">
                    <p:tgtEl>
                      <p:spTgt spid="10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88"/>
                                        </p:tgtEl>
                                      </p:cBhvr>
                                    </p:cmd>
                                  </p:childTnLst>
                                </p:cTn>
                              </p:par>
                            </p:childTnLst>
                          </p:cTn>
                        </p:par>
                      </p:childTnLst>
                    </p:cTn>
                  </p:par>
                </p:childTnLst>
              </p:cTn>
              <p:nextCondLst>
                <p:cond evt="onClick" delay="0">
                  <p:tgtEl>
                    <p:spTgt spid="108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4.png" descr="4.png"/>
          <p:cNvPicPr>
            <a:picLocks noChangeAspect="1"/>
          </p:cNvPicPr>
          <p:nvPr/>
        </p:nvPicPr>
        <p:blipFill>
          <a:blip r:embed="rId4"/>
          <a:stretch>
            <a:fillRect/>
          </a:stretch>
        </p:blipFill>
        <p:spPr>
          <a:xfrm>
            <a:off x="16065929" y="2473407"/>
            <a:ext cx="8261201" cy="6195901"/>
          </a:xfrm>
          <a:prstGeom prst="rect">
            <a:avLst/>
          </a:prstGeom>
          <a:ln w="12700">
            <a:miter lim="400000"/>
          </a:ln>
        </p:spPr>
      </p:pic>
      <p:sp>
        <p:nvSpPr>
          <p:cNvPr id="111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117" name="Group"/>
          <p:cNvGrpSpPr/>
          <p:nvPr/>
        </p:nvGrpSpPr>
        <p:grpSpPr>
          <a:xfrm>
            <a:off x="20445539" y="12910465"/>
            <a:ext cx="3713245" cy="564003"/>
            <a:chOff x="0" y="0"/>
            <a:chExt cx="3713244" cy="564001"/>
          </a:xfrm>
        </p:grpSpPr>
        <p:pic>
          <p:nvPicPr>
            <p:cNvPr id="1115" name="Image" descr="Image"/>
            <p:cNvPicPr>
              <a:picLocks noChangeAspect="1"/>
            </p:cNvPicPr>
            <p:nvPr/>
          </p:nvPicPr>
          <p:blipFill>
            <a:blip r:embed="rId5"/>
            <a:stretch>
              <a:fillRect/>
            </a:stretch>
          </p:blipFill>
          <p:spPr>
            <a:xfrm>
              <a:off x="0" y="3516"/>
              <a:ext cx="1279206" cy="542743"/>
            </a:xfrm>
            <a:prstGeom prst="rect">
              <a:avLst/>
            </a:prstGeom>
            <a:ln w="12700" cap="flat">
              <a:noFill/>
              <a:miter lim="400000"/>
            </a:ln>
            <a:effectLst/>
          </p:spPr>
        </p:pic>
        <p:pic>
          <p:nvPicPr>
            <p:cNvPr id="1116" name="Image" descr="Image"/>
            <p:cNvPicPr>
              <a:picLocks noChangeAspect="1"/>
            </p:cNvPicPr>
            <p:nvPr/>
          </p:nvPicPr>
          <p:blipFill>
            <a:blip r:embed="rId6"/>
            <a:srcRect r="871"/>
            <a:stretch>
              <a:fillRect/>
            </a:stretch>
          </p:blipFill>
          <p:spPr>
            <a:xfrm>
              <a:off x="1318041" y="0"/>
              <a:ext cx="2395204" cy="564002"/>
            </a:xfrm>
            <a:prstGeom prst="rect">
              <a:avLst/>
            </a:prstGeom>
            <a:ln w="12700" cap="flat">
              <a:noFill/>
              <a:miter lim="400000"/>
            </a:ln>
            <a:effectLst/>
          </p:spPr>
        </p:pic>
      </p:grpSp>
      <p:pic>
        <p:nvPicPr>
          <p:cNvPr id="1118" name="labframe-17.mov" descr="labframe-17.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119"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119"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8"/>
                <a:stretch>
                  <a:fillRect l="-3299" r="-8629" b="-19565"/>
                </a:stretch>
              </a:blipFill>
              <a:ln w="12700">
                <a:miter lim="400000"/>
              </a:ln>
            </p:spPr>
            <p:txBody>
              <a:bodyPr/>
              <a:lstStyle/>
              <a:p>
                <a:r>
                  <a:rPr lang="en-US">
                    <a:noFill/>
                  </a:rPr>
                  <a:t> </a:t>
                </a:r>
              </a:p>
            </p:txBody>
          </p:sp>
        </mc:Fallback>
      </mc:AlternateContent>
      <p:sp>
        <p:nvSpPr>
          <p:cNvPr id="1120"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121"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sp>
        <p:nvSpPr>
          <p:cNvPr id="1122"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123"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124"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125"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126"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127"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128" name="Electron beam properties"/>
          <p:cNvSpPr txBox="1"/>
          <p:nvPr/>
        </p:nvSpPr>
        <p:spPr>
          <a:xfrm>
            <a:off x="20198612" y="11409438"/>
            <a:ext cx="3713245"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129"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130"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131"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132"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132"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1133"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134" name="Line"/>
          <p:cNvSpPr/>
          <p:nvPr/>
        </p:nvSpPr>
        <p:spPr>
          <a:xfrm>
            <a:off x="21918736" y="5609457"/>
            <a:ext cx="766852" cy="1"/>
          </a:xfrm>
          <a:prstGeom prst="line">
            <a:avLst/>
          </a:prstGeom>
          <a:ln w="63500">
            <a:solidFill>
              <a:srgbClr val="0ADDD5"/>
            </a:solidFill>
            <a:tailEnd type="triangle"/>
          </a:ln>
        </p:spPr>
        <p:txBody>
          <a:bodyPr lIns="45718" tIns="45718" rIns="45718" bIns="45718"/>
          <a:lstStyle/>
          <a:p>
            <a:endParaRPr/>
          </a:p>
        </p:txBody>
      </p:sp>
      <p:sp>
        <p:nvSpPr>
          <p:cNvPr id="1135" name="Line"/>
          <p:cNvSpPr/>
          <p:nvPr/>
        </p:nvSpPr>
        <p:spPr>
          <a:xfrm flipH="1">
            <a:off x="23037979" y="5609457"/>
            <a:ext cx="766852" cy="1"/>
          </a:xfrm>
          <a:prstGeom prst="line">
            <a:avLst/>
          </a:prstGeom>
          <a:ln w="63500">
            <a:solidFill>
              <a:srgbClr val="0ADDD5"/>
            </a:solidFill>
            <a:tailEnd type="triangle"/>
          </a:ln>
        </p:spPr>
        <p:txBody>
          <a:bodyPr lIns="45718" tIns="45718" rIns="45718" bIns="45718"/>
          <a:lstStyle/>
          <a:p>
            <a:endParaRPr/>
          </a:p>
        </p:txBody>
      </p:sp>
      <p:pic>
        <p:nvPicPr>
          <p:cNvPr id="1136" name="Image" descr="Image"/>
          <p:cNvPicPr>
            <a:picLocks noChangeAspect="1"/>
          </p:cNvPicPr>
          <p:nvPr/>
        </p:nvPicPr>
        <p:blipFill>
          <a:blip r:embed="rId10"/>
          <a:stretch>
            <a:fillRect/>
          </a:stretch>
        </p:blipFill>
        <p:spPr>
          <a:xfrm>
            <a:off x="17196485" y="3013705"/>
            <a:ext cx="3342014" cy="1882825"/>
          </a:xfrm>
          <a:prstGeom prst="rect">
            <a:avLst/>
          </a:prstGeom>
          <a:ln w="12700">
            <a:miter lim="400000"/>
          </a:ln>
        </p:spPr>
      </p:pic>
      <p:pic>
        <p:nvPicPr>
          <p:cNvPr id="1137" name="Image" descr="Image"/>
          <p:cNvPicPr>
            <a:picLocks noChangeAspect="1"/>
          </p:cNvPicPr>
          <p:nvPr/>
        </p:nvPicPr>
        <p:blipFill>
          <a:blip r:embed="rId11"/>
          <a:stretch>
            <a:fillRect/>
          </a:stretch>
        </p:blipFill>
        <p:spPr>
          <a:xfrm>
            <a:off x="8974822" y="2716600"/>
            <a:ext cx="6434356" cy="5709515"/>
          </a:xfrm>
          <a:prstGeom prst="rect">
            <a:avLst/>
          </a:prstGeom>
          <a:ln w="12700">
            <a:miter lim="400000"/>
          </a:ln>
        </p:spPr>
      </p:pic>
      <p:sp>
        <p:nvSpPr>
          <p:cNvPr id="1138" name="Rectangle"/>
          <p:cNvSpPr/>
          <p:nvPr/>
        </p:nvSpPr>
        <p:spPr>
          <a:xfrm>
            <a:off x="9577130" y="2903343"/>
            <a:ext cx="4831890" cy="4850915"/>
          </a:xfrm>
          <a:prstGeom prst="rect">
            <a:avLst/>
          </a:prstGeom>
          <a:solidFill>
            <a:srgbClr val="000000"/>
          </a:solidFill>
          <a:ln w="12700">
            <a:miter lim="400000"/>
          </a:ln>
        </p:spPr>
        <p:txBody>
          <a:bodyPr lIns="91438" tIns="91438" rIns="91438" bIns="91438" anchor="ctr"/>
          <a:lstStyle/>
          <a:p>
            <a:endParaRPr/>
          </a:p>
        </p:txBody>
      </p:sp>
      <p:pic>
        <p:nvPicPr>
          <p:cNvPr id="1139" name="Image" descr="Image"/>
          <p:cNvPicPr>
            <a:picLocks noChangeAspect="1"/>
          </p:cNvPicPr>
          <p:nvPr/>
        </p:nvPicPr>
        <p:blipFill>
          <a:blip r:embed="rId11"/>
          <a:srcRect l="35412" t="32743" r="41400" b="41122"/>
          <a:stretch>
            <a:fillRect/>
          </a:stretch>
        </p:blipFill>
        <p:spPr>
          <a:xfrm>
            <a:off x="11253275" y="4586136"/>
            <a:ext cx="1491956" cy="1492103"/>
          </a:xfrm>
          <a:custGeom>
            <a:avLst/>
            <a:gdLst/>
            <a:ahLst/>
            <a:cxnLst>
              <a:cxn ang="0">
                <a:pos x="wd2" y="hd2"/>
              </a:cxn>
              <a:cxn ang="5400000">
                <a:pos x="wd2" y="hd2"/>
              </a:cxn>
              <a:cxn ang="10800000">
                <a:pos x="wd2" y="hd2"/>
              </a:cxn>
              <a:cxn ang="16200000">
                <a:pos x="wd2" y="hd2"/>
              </a:cxn>
            </a:cxnLst>
            <a:rect l="0" t="0" r="r" b="b"/>
            <a:pathLst>
              <a:path w="19678" h="20595" extrusionOk="0">
                <a:moveTo>
                  <a:pt x="9839" y="0"/>
                </a:moveTo>
                <a:cubicBezTo>
                  <a:pt x="7320" y="0"/>
                  <a:pt x="4804" y="1007"/>
                  <a:pt x="2882" y="3018"/>
                </a:cubicBezTo>
                <a:cubicBezTo>
                  <a:pt x="-961" y="7040"/>
                  <a:pt x="-961" y="13557"/>
                  <a:pt x="2882" y="17578"/>
                </a:cubicBezTo>
                <a:cubicBezTo>
                  <a:pt x="6725" y="21600"/>
                  <a:pt x="12953" y="21600"/>
                  <a:pt x="16796" y="17578"/>
                </a:cubicBezTo>
                <a:cubicBezTo>
                  <a:pt x="20639" y="13557"/>
                  <a:pt x="20639" y="7040"/>
                  <a:pt x="16796" y="3018"/>
                </a:cubicBezTo>
                <a:cubicBezTo>
                  <a:pt x="14874" y="1007"/>
                  <a:pt x="12358" y="0"/>
                  <a:pt x="9839" y="0"/>
                </a:cubicBezTo>
                <a:close/>
              </a:path>
            </a:pathLst>
          </a:custGeom>
          <a:ln w="12700">
            <a:miter lim="400000"/>
          </a:ln>
        </p:spPr>
      </p:pic>
      <p:sp>
        <p:nvSpPr>
          <p:cNvPr id="1140"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1141"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18"/>
                </p:tgtEl>
              </p:cMediaNode>
            </p:video>
            <p:seq concurrent="1" prevAc="none" nextAc="seek">
              <p:cTn id="8" restart="whenNotActive" fill="hold" evtFilter="cancelBubble" nodeType="interactiveSeq">
                <p:stCondLst>
                  <p:cond evt="onClick" delay="0">
                    <p:tgtEl>
                      <p:spTgt spid="11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18"/>
                                        </p:tgtEl>
                                      </p:cBhvr>
                                    </p:cmd>
                                  </p:childTnLst>
                                </p:cTn>
                              </p:par>
                            </p:childTnLst>
                          </p:cTn>
                        </p:par>
                      </p:childTnLst>
                    </p:cTn>
                  </p:par>
                </p:childTnLst>
              </p:cTn>
              <p:nextCondLst>
                <p:cond evt="onClick" delay="0">
                  <p:tgtEl>
                    <p:spTgt spid="11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 name="5.png" descr="5.png"/>
          <p:cNvPicPr>
            <a:picLocks noChangeAspect="1"/>
          </p:cNvPicPr>
          <p:nvPr/>
        </p:nvPicPr>
        <p:blipFill>
          <a:blip r:embed="rId4"/>
          <a:stretch>
            <a:fillRect/>
          </a:stretch>
        </p:blipFill>
        <p:spPr>
          <a:xfrm>
            <a:off x="16065929" y="2473407"/>
            <a:ext cx="8261201" cy="6195901"/>
          </a:xfrm>
          <a:prstGeom prst="rect">
            <a:avLst/>
          </a:prstGeom>
          <a:ln w="12700">
            <a:miter lim="400000"/>
          </a:ln>
        </p:spPr>
      </p:pic>
      <p:sp>
        <p:nvSpPr>
          <p:cNvPr id="1144"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147" name="Group"/>
          <p:cNvGrpSpPr/>
          <p:nvPr/>
        </p:nvGrpSpPr>
        <p:grpSpPr>
          <a:xfrm>
            <a:off x="20445539" y="12910465"/>
            <a:ext cx="3713245" cy="564003"/>
            <a:chOff x="0" y="0"/>
            <a:chExt cx="3713244" cy="564001"/>
          </a:xfrm>
        </p:grpSpPr>
        <p:pic>
          <p:nvPicPr>
            <p:cNvPr id="1145" name="Image" descr="Image"/>
            <p:cNvPicPr>
              <a:picLocks noChangeAspect="1"/>
            </p:cNvPicPr>
            <p:nvPr/>
          </p:nvPicPr>
          <p:blipFill>
            <a:blip r:embed="rId5"/>
            <a:stretch>
              <a:fillRect/>
            </a:stretch>
          </p:blipFill>
          <p:spPr>
            <a:xfrm>
              <a:off x="0" y="3516"/>
              <a:ext cx="1279206" cy="542743"/>
            </a:xfrm>
            <a:prstGeom prst="rect">
              <a:avLst/>
            </a:prstGeom>
            <a:ln w="12700" cap="flat">
              <a:noFill/>
              <a:miter lim="400000"/>
            </a:ln>
            <a:effectLst/>
          </p:spPr>
        </p:pic>
        <p:pic>
          <p:nvPicPr>
            <p:cNvPr id="1146" name="Image" descr="Image"/>
            <p:cNvPicPr>
              <a:picLocks noChangeAspect="1"/>
            </p:cNvPicPr>
            <p:nvPr/>
          </p:nvPicPr>
          <p:blipFill>
            <a:blip r:embed="rId6"/>
            <a:srcRect r="871"/>
            <a:stretch>
              <a:fillRect/>
            </a:stretch>
          </p:blipFill>
          <p:spPr>
            <a:xfrm>
              <a:off x="1318041" y="0"/>
              <a:ext cx="2395204" cy="564002"/>
            </a:xfrm>
            <a:prstGeom prst="rect">
              <a:avLst/>
            </a:prstGeom>
            <a:ln w="12700" cap="flat">
              <a:noFill/>
              <a:miter lim="400000"/>
            </a:ln>
            <a:effectLst/>
          </p:spPr>
        </p:pic>
      </p:grpSp>
      <p:pic>
        <p:nvPicPr>
          <p:cNvPr id="1148" name="labframe-17.mov" descr="labframe-17.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1149"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C10200"/>
                                  </a:solidFill>
                                  <a:latin typeface="Cambria Math" panose="02040503050406030204" pitchFamily="18" charset="0"/>
                                </a:rPr>
                                <m:t>𝛾</m:t>
                              </m:r>
                            </m:e>
                            <m:sup>
                              <m:r>
                                <a:rPr sz="3600" i="1">
                                  <a:solidFill>
                                    <a:srgbClr val="C10200"/>
                                  </a:solidFill>
                                  <a:latin typeface="Cambria Math" panose="02040503050406030204" pitchFamily="18" charset="0"/>
                                </a:rPr>
                                <m:t>2</m:t>
                              </m:r>
                            </m:sup>
                          </m:sSup>
                          <m:sSup>
                            <m:sSupPr>
                              <m:ctrlPr>
                                <a:rPr sz="3600" i="1">
                                  <a:solidFill>
                                    <a:srgbClr val="C10200"/>
                                  </a:solidFill>
                                  <a:latin typeface="Cambria Math" panose="02040503050406030204" pitchFamily="18" charset="0"/>
                                </a:rPr>
                              </m:ctrlPr>
                            </m:sSupPr>
                            <m:e>
                              <m:r>
                                <a:rPr sz="3600" i="1">
                                  <a:solidFill>
                                    <a:srgbClr val="C10200"/>
                                  </a:solidFill>
                                  <a:latin typeface="Cambria Math" panose="02040503050406030204" pitchFamily="18" charset="0"/>
                                </a:rPr>
                                <m:t>𝜃</m:t>
                              </m:r>
                            </m:e>
                            <m:sup>
                              <m:r>
                                <a:rPr sz="3600" i="1">
                                  <a:solidFill>
                                    <a:srgbClr val="C102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1149"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8"/>
                <a:stretch>
                  <a:fillRect l="-3299" r="-8629" b="-19565"/>
                </a:stretch>
              </a:blipFill>
              <a:ln w="12700">
                <a:miter lim="400000"/>
              </a:ln>
            </p:spPr>
            <p:txBody>
              <a:bodyPr/>
              <a:lstStyle/>
              <a:p>
                <a:r>
                  <a:rPr lang="en-US">
                    <a:noFill/>
                  </a:rPr>
                  <a:t> </a:t>
                </a:r>
              </a:p>
            </p:txBody>
          </p:sp>
        </mc:Fallback>
      </mc:AlternateContent>
      <p:sp>
        <p:nvSpPr>
          <p:cNvPr id="1150"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1151" name="Angle correlated spectrum"/>
          <p:cNvSpPr txBox="1"/>
          <p:nvPr/>
        </p:nvSpPr>
        <p:spPr>
          <a:xfrm>
            <a:off x="5487958" y="11314400"/>
            <a:ext cx="382449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CF1C00"/>
                </a:solidFill>
              </a:defRPr>
            </a:lvl1pPr>
          </a:lstStyle>
          <a:p>
            <a:r>
              <a:t>Angle correlated spectrum</a:t>
            </a:r>
          </a:p>
        </p:txBody>
      </p:sp>
      <p:sp>
        <p:nvSpPr>
          <p:cNvPr id="1152"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1153"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1154" name="Line"/>
          <p:cNvSpPr/>
          <p:nvPr/>
        </p:nvSpPr>
        <p:spPr>
          <a:xfrm flipV="1">
            <a:off x="3543351" y="11281198"/>
            <a:ext cx="1" cy="689084"/>
          </a:xfrm>
          <a:prstGeom prst="line">
            <a:avLst/>
          </a:prstGeom>
          <a:ln w="50800">
            <a:solidFill>
              <a:srgbClr val="CF1C00"/>
            </a:solidFill>
            <a:tailEnd type="triangle"/>
          </a:ln>
        </p:spPr>
        <p:txBody>
          <a:bodyPr lIns="45718" tIns="45718" rIns="45718" bIns="45718"/>
          <a:lstStyle/>
          <a:p>
            <a:endParaRPr/>
          </a:p>
        </p:txBody>
      </p:sp>
      <p:sp>
        <p:nvSpPr>
          <p:cNvPr id="1155" name="Line"/>
          <p:cNvSpPr/>
          <p:nvPr/>
        </p:nvSpPr>
        <p:spPr>
          <a:xfrm>
            <a:off x="3524432" y="11944464"/>
            <a:ext cx="1857781" cy="1"/>
          </a:xfrm>
          <a:prstGeom prst="line">
            <a:avLst/>
          </a:prstGeom>
          <a:ln w="50800">
            <a:solidFill>
              <a:srgbClr val="CF1C00"/>
            </a:solidFill>
          </a:ln>
        </p:spPr>
        <p:txBody>
          <a:bodyPr lIns="45718" tIns="45718" rIns="45718" bIns="45718"/>
          <a:lstStyle/>
          <a:p>
            <a:endParaRPr/>
          </a:p>
        </p:txBody>
      </p:sp>
      <p:sp>
        <p:nvSpPr>
          <p:cNvPr id="1156" name="Klein-Nishina"/>
          <p:cNvSpPr txBox="1"/>
          <p:nvPr/>
        </p:nvSpPr>
        <p:spPr>
          <a:xfrm>
            <a:off x="11749948" y="11594443"/>
            <a:ext cx="311692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solidFill>
                  <a:srgbClr val="A049FF"/>
                </a:solidFill>
              </a:defRPr>
            </a:lvl1pPr>
          </a:lstStyle>
          <a:p>
            <a:r>
              <a:t>Klein-Nishina</a:t>
            </a:r>
          </a:p>
        </p:txBody>
      </p:sp>
      <p:sp>
        <p:nvSpPr>
          <p:cNvPr id="1157" name="Laser beam properties"/>
          <p:cNvSpPr txBox="1"/>
          <p:nvPr/>
        </p:nvSpPr>
        <p:spPr>
          <a:xfrm>
            <a:off x="16150677" y="11409438"/>
            <a:ext cx="276413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r">
              <a:defRPr b="1">
                <a:solidFill>
                  <a:srgbClr val="7B0B00"/>
                </a:solidFill>
              </a:defRPr>
            </a:lvl1pPr>
          </a:lstStyle>
          <a:p>
            <a:r>
              <a:t>Laser beam properties</a:t>
            </a:r>
          </a:p>
        </p:txBody>
      </p:sp>
      <p:sp>
        <p:nvSpPr>
          <p:cNvPr id="1158" name="Electron beam properties"/>
          <p:cNvSpPr txBox="1"/>
          <p:nvPr/>
        </p:nvSpPr>
        <p:spPr>
          <a:xfrm>
            <a:off x="20198612" y="11409438"/>
            <a:ext cx="3460449"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b="1">
                <a:solidFill>
                  <a:srgbClr val="0095FF"/>
                </a:solidFill>
              </a:defRPr>
            </a:lvl1pPr>
          </a:lstStyle>
          <a:p>
            <a:r>
              <a:t>Electron beam properties</a:t>
            </a:r>
          </a:p>
        </p:txBody>
      </p:sp>
      <p:sp>
        <p:nvSpPr>
          <p:cNvPr id="1159" name="Line"/>
          <p:cNvSpPr/>
          <p:nvPr/>
        </p:nvSpPr>
        <p:spPr>
          <a:xfrm flipV="1">
            <a:off x="13308411" y="10603727"/>
            <a:ext cx="1" cy="1001964"/>
          </a:xfrm>
          <a:prstGeom prst="line">
            <a:avLst/>
          </a:prstGeom>
          <a:ln w="50800">
            <a:solidFill>
              <a:srgbClr val="A049FF"/>
            </a:solidFill>
            <a:tailEnd type="triangle"/>
          </a:ln>
        </p:spPr>
        <p:txBody>
          <a:bodyPr lIns="45718" tIns="45718" rIns="45718" bIns="45718"/>
          <a:lstStyle/>
          <a:p>
            <a:endParaRPr/>
          </a:p>
        </p:txBody>
      </p:sp>
      <p:sp>
        <p:nvSpPr>
          <p:cNvPr id="1160" name="Line"/>
          <p:cNvSpPr/>
          <p:nvPr/>
        </p:nvSpPr>
        <p:spPr>
          <a:xfrm flipV="1">
            <a:off x="18430557" y="10412308"/>
            <a:ext cx="599117" cy="1059418"/>
          </a:xfrm>
          <a:prstGeom prst="line">
            <a:avLst/>
          </a:prstGeom>
          <a:ln w="50800">
            <a:solidFill>
              <a:srgbClr val="7B0B00"/>
            </a:solidFill>
            <a:tailEnd type="triangle"/>
          </a:ln>
        </p:spPr>
        <p:txBody>
          <a:bodyPr lIns="45718" tIns="45718" rIns="45718" bIns="45718"/>
          <a:lstStyle/>
          <a:p>
            <a:endParaRPr/>
          </a:p>
        </p:txBody>
      </p:sp>
      <p:sp>
        <p:nvSpPr>
          <p:cNvPr id="1161" name="Line"/>
          <p:cNvSpPr/>
          <p:nvPr/>
        </p:nvSpPr>
        <p:spPr>
          <a:xfrm flipH="1" flipV="1">
            <a:off x="20533763" y="10402054"/>
            <a:ext cx="312992" cy="1062033"/>
          </a:xfrm>
          <a:prstGeom prst="line">
            <a:avLst/>
          </a:prstGeom>
          <a:ln w="50800">
            <a:solidFill>
              <a:srgbClr val="0095FF"/>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1162" name="Equation"/>
              <p:cNvSpPr txBox="1"/>
              <p:nvPr/>
            </p:nvSpPr>
            <p:spPr>
              <a:xfrm>
                <a:off x="10266648" y="9073479"/>
                <a:ext cx="12078432" cy="131216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𝑑𝑁</m:t>
                          </m:r>
                        </m:num>
                        <m:den>
                          <m:r>
                            <a:rPr sz="4200" i="1">
                              <a:solidFill>
                                <a:srgbClr val="000000"/>
                              </a:solidFill>
                              <a:latin typeface="Cambria Math" panose="02040503050406030204" pitchFamily="18" charset="0"/>
                            </a:rPr>
                            <m:t>𝑑</m:t>
                          </m:r>
                          <m:r>
                            <m:rPr>
                              <m:sty m:val="p"/>
                            </m:rPr>
                            <a:rPr sz="4200" i="1">
                              <a:solidFill>
                                <a:srgbClr val="000000"/>
                              </a:solidFill>
                              <a:latin typeface="Cambria Math" panose="02040503050406030204" pitchFamily="18" charset="0"/>
                            </a:rPr>
                            <m:t>Ω</m:t>
                          </m:r>
                          <m:r>
                            <a:rPr sz="4200" i="1">
                              <a:solidFill>
                                <a:srgbClr val="000000"/>
                              </a:solidFill>
                              <a:latin typeface="Cambria Math" panose="02040503050406030204" pitchFamily="18" charset="0"/>
                            </a:rPr>
                            <m:t>𝑑</m:t>
                          </m:r>
                          <m:r>
                            <a:rPr sz="4200" i="1">
                              <a:solidFill>
                                <a:srgbClr val="000000"/>
                              </a:solidFill>
                              <a:latin typeface="Cambria Math" panose="02040503050406030204" pitchFamily="18" charset="0"/>
                            </a:rPr>
                            <m:t>𝜔</m:t>
                          </m:r>
                        </m:den>
                      </m:f>
                      <m:r>
                        <a:rPr sz="4200" i="1">
                          <a:solidFill>
                            <a:srgbClr val="000000"/>
                          </a:solidFill>
                          <a:latin typeface="Cambria Math" panose="02040503050406030204" pitchFamily="18" charset="0"/>
                        </a:rPr>
                        <m:t>=∫</m:t>
                      </m:r>
                      <m:f>
                        <m:fPr>
                          <m:ctrlPr>
                            <a:rPr sz="4200" i="1">
                              <a:solidFill>
                                <a:srgbClr val="8C23FF"/>
                              </a:solidFill>
                              <a:latin typeface="Cambria Math" panose="02040503050406030204" pitchFamily="18" charset="0"/>
                            </a:rPr>
                          </m:ctrlPr>
                        </m:fPr>
                        <m:num>
                          <m:r>
                            <a:rPr sz="4200" i="1">
                              <a:solidFill>
                                <a:srgbClr val="8C23FF"/>
                              </a:solidFill>
                              <a:latin typeface="Cambria Math" panose="02040503050406030204" pitchFamily="18" charset="0"/>
                            </a:rPr>
                            <m:t>𝑑</m:t>
                          </m:r>
                          <m:r>
                            <a:rPr sz="4200" i="1">
                              <a:solidFill>
                                <a:srgbClr val="8C23FF"/>
                              </a:solidFill>
                              <a:latin typeface="Cambria Math" panose="02040503050406030204" pitchFamily="18" charset="0"/>
                            </a:rPr>
                            <m:t>𝜎</m:t>
                          </m:r>
                        </m:num>
                        <m:den>
                          <m:r>
                            <a:rPr sz="4200" i="1">
                              <a:solidFill>
                                <a:srgbClr val="8C23FF"/>
                              </a:solidFill>
                              <a:latin typeface="Cambria Math" panose="02040503050406030204" pitchFamily="18" charset="0"/>
                            </a:rPr>
                            <m:t>𝑑</m:t>
                          </m:r>
                          <m:r>
                            <m:rPr>
                              <m:sty m:val="p"/>
                            </m:rPr>
                            <a:rPr sz="4200" i="1">
                              <a:solidFill>
                                <a:srgbClr val="8C23FF"/>
                              </a:solidFill>
                              <a:latin typeface="Cambria Math" panose="02040503050406030204" pitchFamily="18" charset="0"/>
                            </a:rPr>
                            <m:t>Ω</m:t>
                          </m:r>
                        </m:den>
                      </m:f>
                      <m:r>
                        <a:rPr sz="4200" i="1">
                          <a:solidFill>
                            <a:srgbClr val="000000"/>
                          </a:solidFill>
                          <a:latin typeface="Cambria Math" panose="02040503050406030204" pitchFamily="18" charset="0"/>
                        </a:rPr>
                        <m:t>𝛿</m:t>
                      </m:r>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𝜔</m:t>
                          </m:r>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𝜔</m:t>
                              </m:r>
                            </m:e>
                            <m:sub>
                              <m:r>
                                <a:rPr sz="4200" i="1">
                                  <a:solidFill>
                                    <a:srgbClr val="000000"/>
                                  </a:solidFill>
                                  <a:latin typeface="Cambria Math" panose="02040503050406030204" pitchFamily="18" charset="0"/>
                                </a:rPr>
                                <m:t>𝑙</m:t>
                              </m:r>
                            </m:sub>
                          </m:sSub>
                          <m:f>
                            <m:fPr>
                              <m:ctrlPr>
                                <a:rPr sz="4200" i="1">
                                  <a:solidFill>
                                    <a:srgbClr val="000000"/>
                                  </a:solidFill>
                                  <a:latin typeface="Cambria Math" panose="02040503050406030204" pitchFamily="18" charset="0"/>
                                </a:rPr>
                              </m:ctrlPr>
                            </m:fPr>
                            <m:num>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𝜅</m:t>
                                  </m:r>
                                </m:e>
                                <m:sub>
                                  <m:r>
                                    <a:rPr sz="4200" i="1">
                                      <a:solidFill>
                                        <a:srgbClr val="000000"/>
                                      </a:solidFill>
                                      <a:latin typeface="Cambria Math" panose="02040503050406030204" pitchFamily="18" charset="0"/>
                                    </a:rPr>
                                    <m:t>𝑙</m:t>
                                  </m:r>
                                </m:sub>
                              </m:sSub>
                            </m:num>
                            <m:den>
                              <m:r>
                                <a:rPr sz="4200" i="1">
                                  <a:solidFill>
                                    <a:srgbClr val="000000"/>
                                  </a:solidFill>
                                  <a:latin typeface="Cambria Math" panose="02040503050406030204" pitchFamily="18" charset="0"/>
                                </a:rPr>
                                <m:t>𝜅</m:t>
                              </m:r>
                            </m:den>
                          </m:f>
                        </m:e>
                      </m:d>
                      <m:d>
                        <m:dPr>
                          <m:ctrlPr>
                            <a:rPr sz="4200" i="1">
                              <a:solidFill>
                                <a:srgbClr val="000000"/>
                              </a:solidFill>
                              <a:latin typeface="Cambria Math" panose="02040503050406030204" pitchFamily="18" charset="0"/>
                            </a:rPr>
                          </m:ctrlPr>
                        </m:dPr>
                        <m:e>
                          <m:r>
                            <a:rPr sz="4200" i="1">
                              <a:solidFill>
                                <a:srgbClr val="000000"/>
                              </a:solidFill>
                              <a:latin typeface="Cambria Math" panose="02040503050406030204" pitchFamily="18" charset="0"/>
                            </a:rPr>
                            <m:t>1+</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𝛽</m:t>
                              </m:r>
                            </m:e>
                            <m:sub>
                              <m:r>
                                <a:rPr sz="4200" i="1">
                                  <a:solidFill>
                                    <a:srgbClr val="000000"/>
                                  </a:solidFill>
                                  <a:latin typeface="Cambria Math" panose="02040503050406030204" pitchFamily="18" charset="0"/>
                                </a:rPr>
                                <m:t>0</m:t>
                              </m:r>
                            </m:sub>
                          </m:sSub>
                        </m:e>
                      </m:d>
                      <m:sSub>
                        <m:sSubPr>
                          <m:ctrlPr>
                            <a:rPr sz="4200" i="1">
                              <a:solidFill>
                                <a:srgbClr val="000000"/>
                              </a:solidFill>
                              <a:latin typeface="Cambria Math" panose="02040503050406030204" pitchFamily="18" charset="0"/>
                            </a:rPr>
                          </m:ctrlPr>
                        </m:sSubPr>
                        <m:e>
                          <m:r>
                            <a:rPr sz="4200" i="1">
                              <a:solidFill>
                                <a:srgbClr val="660000"/>
                              </a:solidFill>
                              <a:latin typeface="Cambria Math" panose="02040503050406030204" pitchFamily="18" charset="0"/>
                            </a:rPr>
                            <m:t>𝑛</m:t>
                          </m:r>
                        </m:e>
                        <m:sub>
                          <m:r>
                            <a:rPr sz="4200" i="1">
                              <a:solidFill>
                                <a:srgbClr val="660000"/>
                              </a:solidFill>
                              <a:latin typeface="Cambria Math" panose="02040503050406030204" pitchFamily="18" charset="0"/>
                            </a:rPr>
                            <m:t>𝑙</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660000"/>
                              </a:solidFill>
                              <a:latin typeface="Cambria Math" panose="02040503050406030204" pitchFamily="18" charset="0"/>
                            </a:rPr>
                            <m:t>𝑥</m:t>
                          </m:r>
                        </m:e>
                        <m:sub>
                          <m:r>
                            <a:rPr sz="4200" i="1">
                              <a:solidFill>
                                <a:srgbClr val="660000"/>
                              </a:solidFill>
                              <a:latin typeface="Cambria Math" panose="02040503050406030204" pitchFamily="18" charset="0"/>
                            </a:rPr>
                            <m:t>𝜇</m:t>
                          </m:r>
                        </m:sub>
                      </m:sSub>
                      <m:r>
                        <a:rPr sz="4200" i="1">
                          <a:solidFill>
                            <a:srgbClr val="660000"/>
                          </a:solidFill>
                          <a:latin typeface="Cambria Math" panose="02040503050406030204" pitchFamily="18" charset="0"/>
                        </a:rPr>
                        <m:t>)</m:t>
                      </m:r>
                      <m:sSub>
                        <m:sSubPr>
                          <m:ctrlPr>
                            <a:rPr sz="4200" i="1">
                              <a:solidFill>
                                <a:srgbClr val="660000"/>
                              </a:solidFill>
                              <a:latin typeface="Cambria Math" panose="02040503050406030204" pitchFamily="18" charset="0"/>
                            </a:rPr>
                          </m:ctrlPr>
                        </m:sSubPr>
                        <m:e>
                          <m:r>
                            <a:rPr sz="4200" i="1">
                              <a:solidFill>
                                <a:srgbClr val="007FFF"/>
                              </a:solidFill>
                              <a:latin typeface="Cambria Math" panose="02040503050406030204" pitchFamily="18" charset="0"/>
                            </a:rPr>
                            <m:t>𝑛</m:t>
                          </m:r>
                        </m:e>
                        <m:sub>
                          <m:r>
                            <a:rPr sz="4200" i="1">
                              <a:solidFill>
                                <a:srgbClr val="007FFF"/>
                              </a:solidFill>
                              <a:latin typeface="Cambria Math" panose="02040503050406030204" pitchFamily="18" charset="0"/>
                            </a:rPr>
                            <m:t>𝑒</m:t>
                          </m:r>
                        </m:sub>
                      </m:sSub>
                      <m:r>
                        <a:rPr sz="4200" i="1">
                          <a:solidFill>
                            <a:srgbClr val="007FFF"/>
                          </a:solidFill>
                          <a:latin typeface="Cambria Math" panose="02040503050406030204" pitchFamily="18" charset="0"/>
                        </a:rPr>
                        <m:t>(</m:t>
                      </m:r>
                      <m:sSub>
                        <m:sSubPr>
                          <m:ctrlPr>
                            <a:rPr sz="4200" i="1">
                              <a:solidFill>
                                <a:srgbClr val="007FFF"/>
                              </a:solidFill>
                              <a:latin typeface="Cambria Math" panose="02040503050406030204" pitchFamily="18" charset="0"/>
                            </a:rPr>
                          </m:ctrlPr>
                        </m:sSubPr>
                        <m:e>
                          <m:r>
                            <a:rPr sz="4200" i="1">
                              <a:solidFill>
                                <a:srgbClr val="007FFF"/>
                              </a:solidFill>
                              <a:latin typeface="Cambria Math" panose="02040503050406030204" pitchFamily="18" charset="0"/>
                            </a:rPr>
                            <m:t>𝑥</m:t>
                          </m:r>
                        </m:e>
                        <m:sub>
                          <m:r>
                            <a:rPr sz="4200" i="1">
                              <a:solidFill>
                                <a:srgbClr val="007FFF"/>
                              </a:solidFill>
                              <a:latin typeface="Cambria Math" panose="02040503050406030204" pitchFamily="18" charset="0"/>
                            </a:rPr>
                            <m:t>𝜇</m:t>
                          </m:r>
                        </m:sub>
                      </m:sSub>
                      <m:r>
                        <a:rPr sz="4200" i="1">
                          <a:solidFill>
                            <a:srgbClr val="007FFF"/>
                          </a:solidFill>
                          <a:latin typeface="Cambria Math" panose="02040503050406030204" pitchFamily="18" charset="0"/>
                        </a:rPr>
                        <m:t>)</m:t>
                      </m:r>
                      <m:sSup>
                        <m:sSupPr>
                          <m:ctrlPr>
                            <a:rPr sz="4200" i="1">
                              <a:solidFill>
                                <a:srgbClr val="007FFF"/>
                              </a:solidFill>
                              <a:latin typeface="Cambria Math" panose="02040503050406030204" pitchFamily="18" charset="0"/>
                            </a:rPr>
                          </m:ctrlPr>
                        </m:sSupPr>
                        <m:e>
                          <m:r>
                            <a:rPr sz="4200" i="1">
                              <a:solidFill>
                                <a:srgbClr val="000000"/>
                              </a:solidFill>
                              <a:latin typeface="Cambria Math" panose="02040503050406030204" pitchFamily="18" charset="0"/>
                            </a:rPr>
                            <m:t>𝑑</m:t>
                          </m:r>
                        </m:e>
                        <m:sup>
                          <m:r>
                            <a:rPr sz="4200" i="1">
                              <a:solidFill>
                                <a:srgbClr val="000000"/>
                              </a:solidFill>
                              <a:latin typeface="Cambria Math" panose="02040503050406030204" pitchFamily="18" charset="0"/>
                            </a:rPr>
                            <m:t>4</m:t>
                          </m:r>
                        </m:sup>
                      </m:sSup>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𝜇</m:t>
                          </m:r>
                        </m:sub>
                      </m:sSub>
                    </m:oMath>
                  </m:oMathPara>
                </a14:m>
                <a:endParaRPr sz="4200"/>
              </a:p>
            </p:txBody>
          </p:sp>
        </mc:Choice>
        <mc:Fallback xmlns="">
          <p:sp>
            <p:nvSpPr>
              <p:cNvPr id="1162" name="Equation"/>
              <p:cNvSpPr txBox="1">
                <a:spLocks noRot="1" noChangeAspect="1" noMove="1" noResize="1" noEditPoints="1" noAdjustHandles="1" noChangeArrowheads="1" noChangeShapeType="1" noTextEdit="1"/>
              </p:cNvSpPr>
              <p:nvPr/>
            </p:nvSpPr>
            <p:spPr>
              <a:xfrm>
                <a:off x="10266648" y="9073479"/>
                <a:ext cx="12078432" cy="1312165"/>
              </a:xfrm>
              <a:prstGeom prst="rect">
                <a:avLst/>
              </a:prstGeom>
              <a:blipFill>
                <a:blip r:embed="rId9"/>
                <a:stretch>
                  <a:fillRect l="-1576" t="-2885" r="-4517" b="-6731"/>
                </a:stretch>
              </a:blipFill>
              <a:ln w="12700">
                <a:miter lim="400000"/>
              </a:ln>
            </p:spPr>
            <p:txBody>
              <a:bodyPr/>
              <a:lstStyle/>
              <a:p>
                <a:r>
                  <a:rPr lang="en-US">
                    <a:noFill/>
                  </a:rPr>
                  <a:t> </a:t>
                </a:r>
              </a:p>
            </p:txBody>
          </p:sp>
        </mc:Fallback>
      </mc:AlternateContent>
      <p:sp>
        <p:nvSpPr>
          <p:cNvPr id="1163"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1164" name="Line"/>
          <p:cNvSpPr/>
          <p:nvPr/>
        </p:nvSpPr>
        <p:spPr>
          <a:xfrm>
            <a:off x="22065922" y="5799957"/>
            <a:ext cx="766852" cy="1"/>
          </a:xfrm>
          <a:prstGeom prst="line">
            <a:avLst/>
          </a:prstGeom>
          <a:ln w="63500">
            <a:solidFill>
              <a:srgbClr val="0ADDD5"/>
            </a:solidFill>
            <a:tailEnd type="triangle"/>
          </a:ln>
        </p:spPr>
        <p:txBody>
          <a:bodyPr lIns="45718" tIns="45718" rIns="45718" bIns="45718"/>
          <a:lstStyle/>
          <a:p>
            <a:endParaRPr/>
          </a:p>
        </p:txBody>
      </p:sp>
      <p:sp>
        <p:nvSpPr>
          <p:cNvPr id="1165" name="Line"/>
          <p:cNvSpPr/>
          <p:nvPr/>
        </p:nvSpPr>
        <p:spPr>
          <a:xfrm flipH="1">
            <a:off x="23037979" y="5799957"/>
            <a:ext cx="766852" cy="1"/>
          </a:xfrm>
          <a:prstGeom prst="line">
            <a:avLst/>
          </a:prstGeom>
          <a:ln w="63500">
            <a:solidFill>
              <a:srgbClr val="0ADDD5"/>
            </a:solidFill>
            <a:tailEnd type="triangle"/>
          </a:ln>
        </p:spPr>
        <p:txBody>
          <a:bodyPr lIns="45718" tIns="45718" rIns="45718" bIns="45718"/>
          <a:lstStyle/>
          <a:p>
            <a:endParaRPr/>
          </a:p>
        </p:txBody>
      </p:sp>
      <p:pic>
        <p:nvPicPr>
          <p:cNvPr id="1166" name="Image" descr="Image"/>
          <p:cNvPicPr>
            <a:picLocks noChangeAspect="1"/>
          </p:cNvPicPr>
          <p:nvPr/>
        </p:nvPicPr>
        <p:blipFill>
          <a:blip r:embed="rId10"/>
          <a:stretch>
            <a:fillRect/>
          </a:stretch>
        </p:blipFill>
        <p:spPr>
          <a:xfrm>
            <a:off x="17196485" y="3013705"/>
            <a:ext cx="3342014" cy="1882825"/>
          </a:xfrm>
          <a:prstGeom prst="rect">
            <a:avLst/>
          </a:prstGeom>
          <a:ln w="12700">
            <a:miter lim="400000"/>
          </a:ln>
        </p:spPr>
      </p:pic>
      <p:pic>
        <p:nvPicPr>
          <p:cNvPr id="1167" name="Image" descr="Image"/>
          <p:cNvPicPr>
            <a:picLocks noChangeAspect="1"/>
          </p:cNvPicPr>
          <p:nvPr/>
        </p:nvPicPr>
        <p:blipFill>
          <a:blip r:embed="rId11"/>
          <a:stretch>
            <a:fillRect/>
          </a:stretch>
        </p:blipFill>
        <p:spPr>
          <a:xfrm>
            <a:off x="8974822" y="2716600"/>
            <a:ext cx="6434356" cy="5709515"/>
          </a:xfrm>
          <a:prstGeom prst="rect">
            <a:avLst/>
          </a:prstGeom>
          <a:ln w="12700">
            <a:miter lim="400000"/>
          </a:ln>
        </p:spPr>
      </p:pic>
      <p:sp>
        <p:nvSpPr>
          <p:cNvPr id="1168" name="Rectangle"/>
          <p:cNvSpPr/>
          <p:nvPr/>
        </p:nvSpPr>
        <p:spPr>
          <a:xfrm>
            <a:off x="9577130" y="2903343"/>
            <a:ext cx="4831890" cy="4850915"/>
          </a:xfrm>
          <a:prstGeom prst="rect">
            <a:avLst/>
          </a:prstGeom>
          <a:solidFill>
            <a:srgbClr val="000000"/>
          </a:solidFill>
          <a:ln w="12700">
            <a:miter lim="400000"/>
          </a:ln>
        </p:spPr>
        <p:txBody>
          <a:bodyPr lIns="91438" tIns="91438" rIns="91438" bIns="91438" anchor="ctr"/>
          <a:lstStyle/>
          <a:p>
            <a:endParaRPr/>
          </a:p>
        </p:txBody>
      </p:sp>
      <p:pic>
        <p:nvPicPr>
          <p:cNvPr id="1169" name="Image" descr="Image"/>
          <p:cNvPicPr>
            <a:picLocks noChangeAspect="1"/>
          </p:cNvPicPr>
          <p:nvPr/>
        </p:nvPicPr>
        <p:blipFill>
          <a:blip r:embed="rId11"/>
          <a:srcRect l="39244" t="36971" r="45149" b="45437"/>
          <a:stretch>
            <a:fillRect/>
          </a:stretch>
        </p:blipFill>
        <p:spPr>
          <a:xfrm>
            <a:off x="11499861" y="4827542"/>
            <a:ext cx="1004149" cy="1004321"/>
          </a:xfrm>
          <a:custGeom>
            <a:avLst/>
            <a:gdLst/>
            <a:ahLst/>
            <a:cxnLst>
              <a:cxn ang="0">
                <a:pos x="wd2" y="hd2"/>
              </a:cxn>
              <a:cxn ang="5400000">
                <a:pos x="wd2" y="hd2"/>
              </a:cxn>
              <a:cxn ang="10800000">
                <a:pos x="wd2" y="hd2"/>
              </a:cxn>
              <a:cxn ang="16200000">
                <a:pos x="wd2" y="hd2"/>
              </a:cxn>
            </a:cxnLst>
            <a:rect l="0" t="0" r="r" b="b"/>
            <a:pathLst>
              <a:path w="19679" h="20595" extrusionOk="0">
                <a:moveTo>
                  <a:pt x="9835" y="0"/>
                </a:moveTo>
                <a:cubicBezTo>
                  <a:pt x="7317" y="0"/>
                  <a:pt x="4803" y="1009"/>
                  <a:pt x="2882" y="3019"/>
                </a:cubicBezTo>
                <a:cubicBezTo>
                  <a:pt x="-961" y="7040"/>
                  <a:pt x="-961" y="13558"/>
                  <a:pt x="2882" y="17579"/>
                </a:cubicBezTo>
                <a:cubicBezTo>
                  <a:pt x="6725" y="21600"/>
                  <a:pt x="12953" y="21600"/>
                  <a:pt x="16796" y="17579"/>
                </a:cubicBezTo>
                <a:cubicBezTo>
                  <a:pt x="20639" y="13558"/>
                  <a:pt x="20639" y="7040"/>
                  <a:pt x="16796" y="3019"/>
                </a:cubicBezTo>
                <a:cubicBezTo>
                  <a:pt x="14875" y="1009"/>
                  <a:pt x="12353" y="0"/>
                  <a:pt x="9835" y="0"/>
                </a:cubicBezTo>
                <a:close/>
              </a:path>
            </a:pathLst>
          </a:custGeom>
          <a:ln w="12700">
            <a:miter lim="400000"/>
          </a:ln>
        </p:spPr>
      </p:pic>
      <p:sp>
        <p:nvSpPr>
          <p:cNvPr id="1170"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dirty="0"/>
              <a:t>Reutershan T, </a:t>
            </a:r>
            <a:r>
              <a:rPr b="1" dirty="0" err="1"/>
              <a:t>Effarah</a:t>
            </a:r>
            <a:r>
              <a:rPr b="1" dirty="0"/>
              <a:t> HH, </a:t>
            </a:r>
            <a:r>
              <a:rPr b="1" dirty="0" err="1"/>
              <a:t>Lagzda</a:t>
            </a:r>
            <a:r>
              <a:rPr b="1" dirty="0"/>
              <a:t> A, </a:t>
            </a:r>
            <a:r>
              <a:rPr b="1" dirty="0" err="1"/>
              <a:t>Barty</a:t>
            </a:r>
            <a:r>
              <a:rPr b="1" dirty="0"/>
              <a:t> CPJ. Applied Optics (2022) 61(6):C162:178</a:t>
            </a:r>
          </a:p>
        </p:txBody>
      </p:sp>
      <p:sp>
        <p:nvSpPr>
          <p:cNvPr id="1171"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11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48"/>
                </p:tgtEl>
              </p:cMediaNode>
            </p:video>
            <p:seq concurrent="1" prevAc="none" nextAc="seek">
              <p:cTn id="8" restart="whenNotActive" fill="hold" evtFilter="cancelBubble" nodeType="interactiveSeq">
                <p:stCondLst>
                  <p:cond evt="onClick" delay="0">
                    <p:tgtEl>
                      <p:spTgt spid="11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8"/>
                                        </p:tgtEl>
                                      </p:cBhvr>
                                    </p:cmd>
                                  </p:childTnLst>
                                </p:cTn>
                              </p:par>
                            </p:childTnLst>
                          </p:cTn>
                        </p:par>
                      </p:childTnLst>
                    </p:cTn>
                  </p:par>
                </p:childTnLst>
              </p:cTn>
              <p:nextCondLst>
                <p:cond evt="onClick" delay="0">
                  <p:tgtEl>
                    <p:spTgt spid="114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782" name="Photon scattering processes with the nucleus"/>
          <p:cNvSpPr txBox="1">
            <a:spLocks noGrp="1"/>
          </p:cNvSpPr>
          <p:nvPr>
            <p:ph type="body" sz="quarter" idx="1"/>
          </p:nvPr>
        </p:nvSpPr>
        <p:spPr>
          <a:prstGeom prst="rect">
            <a:avLst/>
          </a:prstGeom>
        </p:spPr>
        <p:txBody>
          <a:bodyPr/>
          <a:lstStyle/>
          <a:p>
            <a:r>
              <a:t>Photon scattering processes with the nucleus</a:t>
            </a:r>
          </a:p>
        </p:txBody>
      </p:sp>
      <p:sp>
        <p:nvSpPr>
          <p:cNvPr id="783" name="Nuclear Resonance Absorption and Fluorescence"/>
          <p:cNvSpPr txBox="1">
            <a:spLocks noGrp="1"/>
          </p:cNvSpPr>
          <p:nvPr>
            <p:ph type="title"/>
          </p:nvPr>
        </p:nvSpPr>
        <p:spPr>
          <a:prstGeom prst="rect">
            <a:avLst/>
          </a:prstGeom>
        </p:spPr>
        <p:txBody>
          <a:bodyPr/>
          <a:lstStyle/>
          <a:p>
            <a:r>
              <a:rPr b="1" dirty="0"/>
              <a:t>Nuclear Resonance Absorption and Fluorescence</a:t>
            </a:r>
          </a:p>
        </p:txBody>
      </p:sp>
      <p:grpSp>
        <p:nvGrpSpPr>
          <p:cNvPr id="786" name="Group"/>
          <p:cNvGrpSpPr/>
          <p:nvPr/>
        </p:nvGrpSpPr>
        <p:grpSpPr>
          <a:xfrm>
            <a:off x="20445539" y="12910465"/>
            <a:ext cx="3713245" cy="564003"/>
            <a:chOff x="0" y="0"/>
            <a:chExt cx="3713244" cy="564001"/>
          </a:xfrm>
        </p:grpSpPr>
        <p:pic>
          <p:nvPicPr>
            <p:cNvPr id="784"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785"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grpSp>
        <p:nvGrpSpPr>
          <p:cNvPr id="789" name="Image"/>
          <p:cNvGrpSpPr/>
          <p:nvPr/>
        </p:nvGrpSpPr>
        <p:grpSpPr>
          <a:xfrm>
            <a:off x="1255856" y="2288292"/>
            <a:ext cx="12299593" cy="9229734"/>
            <a:chOff x="0" y="0"/>
            <a:chExt cx="12299591" cy="9229732"/>
          </a:xfrm>
        </p:grpSpPr>
        <p:pic>
          <p:nvPicPr>
            <p:cNvPr id="788" name="Image" descr="Image"/>
            <p:cNvPicPr>
              <a:picLocks noChangeAspect="1"/>
            </p:cNvPicPr>
            <p:nvPr/>
          </p:nvPicPr>
          <p:blipFill>
            <a:blip r:embed="rId4"/>
            <a:stretch>
              <a:fillRect/>
            </a:stretch>
          </p:blipFill>
          <p:spPr>
            <a:xfrm>
              <a:off x="215900" y="139700"/>
              <a:ext cx="11867792" cy="8670933"/>
            </a:xfrm>
            <a:prstGeom prst="rect">
              <a:avLst/>
            </a:prstGeom>
            <a:ln>
              <a:noFill/>
            </a:ln>
            <a:effectLst/>
          </p:spPr>
        </p:pic>
        <p:pic>
          <p:nvPicPr>
            <p:cNvPr id="787" name="Image" descr="Image"/>
            <p:cNvPicPr>
              <a:picLocks/>
            </p:cNvPicPr>
            <p:nvPr/>
          </p:nvPicPr>
          <p:blipFill>
            <a:blip r:embed="rId5"/>
            <a:stretch>
              <a:fillRect/>
            </a:stretch>
          </p:blipFill>
          <p:spPr>
            <a:xfrm>
              <a:off x="0" y="0"/>
              <a:ext cx="12299592" cy="9229733"/>
            </a:xfrm>
            <a:prstGeom prst="rect">
              <a:avLst/>
            </a:prstGeom>
            <a:effectLst/>
          </p:spPr>
        </p:pic>
      </p:grpSp>
      <p:sp>
        <p:nvSpPr>
          <p:cNvPr id="790" name="Zilges A, Balabanski DL, Isaak J, Pietralla N. Progress in Particle and Nuclear Physics 122 (2022) 103903"/>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sz="2400" b="1" dirty="0" err="1"/>
              <a:t>Zilges</a:t>
            </a:r>
            <a:r>
              <a:rPr sz="2400" b="1" dirty="0"/>
              <a:t> A, </a:t>
            </a:r>
            <a:r>
              <a:rPr sz="2400" b="1" dirty="0" err="1"/>
              <a:t>Balabanski</a:t>
            </a:r>
            <a:r>
              <a:rPr sz="2400" b="1" dirty="0"/>
              <a:t> DL, Isaak J, </a:t>
            </a:r>
            <a:r>
              <a:rPr sz="2400" b="1" dirty="0" err="1"/>
              <a:t>Pietralla</a:t>
            </a:r>
            <a:r>
              <a:rPr sz="2400" b="1" dirty="0"/>
              <a:t> N. Progress in Particle and Nuclear Physics 122 (2022) 103903</a:t>
            </a:r>
          </a:p>
        </p:txBody>
      </p:sp>
      <p:sp>
        <p:nvSpPr>
          <p:cNvPr id="791" name="Other interactions include:…"/>
          <p:cNvSpPr txBox="1"/>
          <p:nvPr/>
        </p:nvSpPr>
        <p:spPr>
          <a:xfrm>
            <a:off x="14178434" y="2639060"/>
            <a:ext cx="8977321" cy="8437879"/>
          </a:xfrm>
          <a:prstGeom prst="rect">
            <a:avLst/>
          </a:prstGeom>
          <a:solidFill>
            <a:srgbClr val="DDDDDD"/>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defRPr b="1"/>
            </a:pPr>
            <a:r>
              <a:t>Other interactions include:</a:t>
            </a:r>
          </a:p>
          <a:p>
            <a:pPr>
              <a:defRPr b="1"/>
            </a:pPr>
            <a:endParaRPr/>
          </a:p>
          <a:p>
            <a:pPr marL="360947" indent="-360947">
              <a:buSzPct val="100000"/>
              <a:buChar char="-"/>
              <a:defRPr b="1"/>
            </a:pPr>
            <a:r>
              <a:t>Nuclear Thomson/Compton Scattering</a:t>
            </a:r>
          </a:p>
          <a:p>
            <a:pPr>
              <a:defRPr b="1"/>
            </a:pPr>
            <a:endParaRPr/>
          </a:p>
          <a:p>
            <a:pPr>
              <a:defRPr b="1"/>
            </a:pPr>
            <a:endParaRPr/>
          </a:p>
          <a:p>
            <a:pPr>
              <a:defRPr b="1"/>
            </a:pPr>
            <a:endParaRPr/>
          </a:p>
          <a:p>
            <a:pPr>
              <a:defRPr b="1"/>
            </a:pPr>
            <a:endParaRPr/>
          </a:p>
          <a:p>
            <a:pPr>
              <a:defRPr b="1"/>
            </a:pPr>
            <a:endParaRPr/>
          </a:p>
          <a:p>
            <a:pPr>
              <a:defRPr b="1"/>
            </a:pPr>
            <a:endParaRPr/>
          </a:p>
          <a:p>
            <a:pPr marL="360947" indent="-360947">
              <a:buSzPct val="100000"/>
              <a:buChar char="-"/>
              <a:defRPr b="1"/>
            </a:pPr>
            <a:r>
              <a:t>Delbrück Scattering</a:t>
            </a:r>
          </a:p>
          <a:p>
            <a:pPr>
              <a:defRPr b="1"/>
            </a:pPr>
            <a:endParaRPr/>
          </a:p>
          <a:p>
            <a:pPr>
              <a:defRPr b="1"/>
            </a:pPr>
            <a:endParaRPr/>
          </a:p>
          <a:p>
            <a:pPr>
              <a:defRPr b="1"/>
            </a:pPr>
            <a:endParaRPr/>
          </a:p>
          <a:p>
            <a:pPr>
              <a:defRPr b="1"/>
            </a:pPr>
            <a:endParaRPr/>
          </a:p>
        </p:txBody>
      </p:sp>
      <p:pic>
        <p:nvPicPr>
          <p:cNvPr id="792" name="Image" descr="Image"/>
          <p:cNvPicPr>
            <a:picLocks noChangeAspect="1"/>
          </p:cNvPicPr>
          <p:nvPr/>
        </p:nvPicPr>
        <p:blipFill>
          <a:blip r:embed="rId6"/>
          <a:stretch>
            <a:fillRect/>
          </a:stretch>
        </p:blipFill>
        <p:spPr>
          <a:xfrm rot="16200000">
            <a:off x="17704250" y="7317228"/>
            <a:ext cx="1925686" cy="4622399"/>
          </a:xfrm>
          <a:prstGeom prst="rect">
            <a:avLst/>
          </a:prstGeom>
          <a:ln w="12700">
            <a:miter lim="400000"/>
          </a:ln>
        </p:spPr>
      </p:pic>
      <p:grpSp>
        <p:nvGrpSpPr>
          <p:cNvPr id="801" name="Group"/>
          <p:cNvGrpSpPr/>
          <p:nvPr/>
        </p:nvGrpSpPr>
        <p:grpSpPr>
          <a:xfrm>
            <a:off x="16055719" y="4783460"/>
            <a:ext cx="5222750" cy="2943616"/>
            <a:chOff x="0" y="0"/>
            <a:chExt cx="5222748" cy="2943615"/>
          </a:xfrm>
        </p:grpSpPr>
        <p:pic>
          <p:nvPicPr>
            <p:cNvPr id="793" name="Image" descr="Image"/>
            <p:cNvPicPr>
              <a:picLocks noChangeAspect="1"/>
            </p:cNvPicPr>
            <p:nvPr/>
          </p:nvPicPr>
          <p:blipFill>
            <a:blip r:embed="rId6"/>
            <a:srcRect t="70435"/>
            <a:stretch>
              <a:fillRect/>
            </a:stretch>
          </p:blipFill>
          <p:spPr>
            <a:xfrm rot="18900000">
              <a:off x="2796597" y="836357"/>
              <a:ext cx="2196693" cy="1558908"/>
            </a:xfrm>
            <a:prstGeom prst="rect">
              <a:avLst/>
            </a:prstGeom>
            <a:ln w="12700" cap="flat">
              <a:noFill/>
              <a:miter lim="400000"/>
            </a:ln>
            <a:effectLst/>
          </p:spPr>
        </p:pic>
        <p:pic>
          <p:nvPicPr>
            <p:cNvPr id="794" name="Image" descr="Image"/>
            <p:cNvPicPr>
              <a:picLocks noChangeAspect="1"/>
            </p:cNvPicPr>
            <p:nvPr/>
          </p:nvPicPr>
          <p:blipFill>
            <a:blip r:embed="rId6"/>
            <a:srcRect t="70435"/>
            <a:stretch>
              <a:fillRect/>
            </a:stretch>
          </p:blipFill>
          <p:spPr>
            <a:xfrm rot="2700000" flipH="1">
              <a:off x="229458" y="836357"/>
              <a:ext cx="2196693" cy="1558908"/>
            </a:xfrm>
            <a:prstGeom prst="rect">
              <a:avLst/>
            </a:prstGeom>
            <a:ln w="12700" cap="flat">
              <a:noFill/>
              <a:miter lim="400000"/>
            </a:ln>
            <a:effectLst/>
          </p:spPr>
        </p:pic>
        <p:sp>
          <p:nvSpPr>
            <p:cNvPr id="795" name="Line"/>
            <p:cNvSpPr/>
            <p:nvPr/>
          </p:nvSpPr>
          <p:spPr>
            <a:xfrm>
              <a:off x="1819652" y="1056838"/>
              <a:ext cx="1563382" cy="1"/>
            </a:xfrm>
            <a:prstGeom prst="line">
              <a:avLst/>
            </a:prstGeom>
            <a:noFill/>
            <a:ln w="63500" cap="flat">
              <a:solidFill>
                <a:srgbClr val="000000"/>
              </a:solidFill>
              <a:prstDash val="solid"/>
              <a:round/>
            </a:ln>
            <a:effectLst/>
          </p:spPr>
          <p:txBody>
            <a:bodyPr wrap="square" lIns="45718" tIns="45718" rIns="45718" bIns="45718" numCol="1" anchor="t">
              <a:noAutofit/>
            </a:bodyPr>
            <a:lstStyle/>
            <a:p>
              <a:endParaRPr/>
            </a:p>
          </p:txBody>
        </p:sp>
        <p:sp>
          <p:nvSpPr>
            <p:cNvPr id="796" name="Line"/>
            <p:cNvSpPr/>
            <p:nvPr/>
          </p:nvSpPr>
          <p:spPr>
            <a:xfrm flipV="1">
              <a:off x="3360856" y="7048"/>
              <a:ext cx="1068260" cy="1068261"/>
            </a:xfrm>
            <a:prstGeom prst="line">
              <a:avLst/>
            </a:prstGeom>
            <a:noFill/>
            <a:ln w="63500" cap="flat">
              <a:solidFill>
                <a:srgbClr val="000000"/>
              </a:solidFill>
              <a:prstDash val="solid"/>
              <a:round/>
            </a:ln>
            <a:effectLst/>
          </p:spPr>
          <p:txBody>
            <a:bodyPr wrap="square" lIns="45718" tIns="45718" rIns="45718" bIns="45718" numCol="1" anchor="t">
              <a:noAutofit/>
            </a:bodyPr>
            <a:lstStyle/>
            <a:p>
              <a:endParaRPr/>
            </a:p>
          </p:txBody>
        </p:sp>
        <p:sp>
          <p:nvSpPr>
            <p:cNvPr id="797" name="Line"/>
            <p:cNvSpPr/>
            <p:nvPr/>
          </p:nvSpPr>
          <p:spPr>
            <a:xfrm>
              <a:off x="793632" y="0"/>
              <a:ext cx="1068261" cy="1068260"/>
            </a:xfrm>
            <a:prstGeom prst="line">
              <a:avLst/>
            </a:prstGeom>
            <a:noFill/>
            <a:ln w="63500" cap="flat">
              <a:solidFill>
                <a:srgbClr val="000000"/>
              </a:solidFill>
              <a:prstDash val="solid"/>
              <a:round/>
            </a:ln>
            <a:effectLst/>
          </p:spPr>
          <p:txBody>
            <a:bodyPr wrap="square" lIns="45718" tIns="45718" rIns="45718" bIns="45718" numCol="1" anchor="t">
              <a:noAutofit/>
            </a:bodyPr>
            <a:lstStyle/>
            <a:p>
              <a:endParaRPr/>
            </a:p>
          </p:txBody>
        </p:sp>
        <p:sp>
          <p:nvSpPr>
            <p:cNvPr id="798" name="Arrow"/>
            <p:cNvSpPr/>
            <p:nvPr/>
          </p:nvSpPr>
          <p:spPr>
            <a:xfrm>
              <a:off x="2518133" y="886687"/>
              <a:ext cx="309516" cy="340302"/>
            </a:xfrm>
            <a:prstGeom prst="rightArrow">
              <a:avLst>
                <a:gd name="adj1" fmla="val 51801"/>
                <a:gd name="adj2" fmla="val 127081"/>
              </a:avLst>
            </a:prstGeom>
            <a:solidFill>
              <a:srgbClr val="000000"/>
            </a:solidFill>
            <a:ln w="12700" cap="flat">
              <a:noFill/>
              <a:miter lim="400000"/>
            </a:ln>
            <a:effectLst/>
          </p:spPr>
          <p:txBody>
            <a:bodyPr wrap="square" lIns="91438" tIns="91438" rIns="91438" bIns="91438" numCol="1" anchor="ctr">
              <a:noAutofit/>
            </a:bodyPr>
            <a:lstStyle/>
            <a:p>
              <a:endParaRPr/>
            </a:p>
          </p:txBody>
        </p:sp>
        <p:sp>
          <p:nvSpPr>
            <p:cNvPr id="799" name="Arrow"/>
            <p:cNvSpPr/>
            <p:nvPr/>
          </p:nvSpPr>
          <p:spPr>
            <a:xfrm rot="18900000">
              <a:off x="3800385" y="310870"/>
              <a:ext cx="309517" cy="340302"/>
            </a:xfrm>
            <a:prstGeom prst="rightArrow">
              <a:avLst>
                <a:gd name="adj1" fmla="val 51801"/>
                <a:gd name="adj2" fmla="val 127081"/>
              </a:avLst>
            </a:prstGeom>
            <a:solidFill>
              <a:srgbClr val="000000"/>
            </a:solidFill>
            <a:ln w="12700" cap="flat">
              <a:noFill/>
              <a:miter lim="400000"/>
            </a:ln>
            <a:effectLst/>
          </p:spPr>
          <p:txBody>
            <a:bodyPr wrap="square" lIns="91438" tIns="91438" rIns="91438" bIns="91438" numCol="1" anchor="ctr">
              <a:noAutofit/>
            </a:bodyPr>
            <a:lstStyle/>
            <a:p>
              <a:endParaRPr/>
            </a:p>
          </p:txBody>
        </p:sp>
        <p:sp>
          <p:nvSpPr>
            <p:cNvPr id="800" name="Arrow"/>
            <p:cNvSpPr/>
            <p:nvPr/>
          </p:nvSpPr>
          <p:spPr>
            <a:xfrm rot="2700000">
              <a:off x="1233162" y="431185"/>
              <a:ext cx="309516" cy="340302"/>
            </a:xfrm>
            <a:prstGeom prst="rightArrow">
              <a:avLst>
                <a:gd name="adj1" fmla="val 51801"/>
                <a:gd name="adj2" fmla="val 127081"/>
              </a:avLst>
            </a:prstGeom>
            <a:solidFill>
              <a:srgbClr val="000000"/>
            </a:solidFill>
            <a:ln w="12700" cap="flat">
              <a:noFill/>
              <a:miter lim="400000"/>
            </a:ln>
            <a:effectLst/>
          </p:spPr>
          <p:txBody>
            <a:bodyPr wrap="square" lIns="91438" tIns="91438" rIns="91438" bIns="91438"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174" name="Experiment performed at ESRF with a 10-3 bandwidth source."/>
          <p:cNvSpPr txBox="1">
            <a:spLocks noGrp="1"/>
          </p:cNvSpPr>
          <p:nvPr>
            <p:ph type="body" sz="quarter" idx="1"/>
          </p:nvPr>
        </p:nvSpPr>
        <p:spPr>
          <a:prstGeom prst="rect">
            <a:avLst/>
          </a:prstGeom>
        </p:spPr>
        <p:txBody>
          <a:bodyPr/>
          <a:lstStyle/>
          <a:p>
            <a:r>
              <a:rPr b="1"/>
              <a:t>Experiment performed at ESRF with a 10</a:t>
            </a:r>
            <a:r>
              <a:rPr b="1" baseline="31999"/>
              <a:t>-3</a:t>
            </a:r>
            <a:r>
              <a:rPr b="1"/>
              <a:t> bandwidth source.</a:t>
            </a:r>
          </a:p>
        </p:txBody>
      </p:sp>
      <p:sp>
        <p:nvSpPr>
          <p:cNvPr id="1175" name="1D Imaging has been Demonstrated"/>
          <p:cNvSpPr txBox="1">
            <a:spLocks noGrp="1"/>
          </p:cNvSpPr>
          <p:nvPr>
            <p:ph type="title"/>
          </p:nvPr>
        </p:nvSpPr>
        <p:spPr>
          <a:prstGeom prst="rect">
            <a:avLst/>
          </a:prstGeom>
        </p:spPr>
        <p:txBody>
          <a:bodyPr/>
          <a:lstStyle/>
          <a:p>
            <a:r>
              <a:rPr b="1" dirty="0"/>
              <a:t>1D Imaging has been Demonstrated</a:t>
            </a:r>
          </a:p>
        </p:txBody>
      </p:sp>
      <p:grpSp>
        <p:nvGrpSpPr>
          <p:cNvPr id="1178" name="Group"/>
          <p:cNvGrpSpPr/>
          <p:nvPr/>
        </p:nvGrpSpPr>
        <p:grpSpPr>
          <a:xfrm>
            <a:off x="20445539" y="12910465"/>
            <a:ext cx="3713245" cy="564003"/>
            <a:chOff x="0" y="0"/>
            <a:chExt cx="3713244" cy="564001"/>
          </a:xfrm>
        </p:grpSpPr>
        <p:pic>
          <p:nvPicPr>
            <p:cNvPr id="1176"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177"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179" name="Jentschel M, Albert F, Buslaps T, Friman-Gayer U, Honkimaki V, Mertes L, Pollit AJ, Mutti P, Pietralla N, Barty CPJ. Applied Optics. Vol 61, No 6 (2022), C125-C132."/>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dirty="0" err="1"/>
              <a:t>Jentschel</a:t>
            </a:r>
            <a:r>
              <a:rPr b="1" dirty="0"/>
              <a:t> M, Albert F, </a:t>
            </a:r>
            <a:r>
              <a:rPr b="1" dirty="0" err="1"/>
              <a:t>Buslaps</a:t>
            </a:r>
            <a:r>
              <a:rPr b="1" dirty="0"/>
              <a:t> T, </a:t>
            </a:r>
            <a:r>
              <a:rPr b="1" dirty="0" err="1"/>
              <a:t>Friman</a:t>
            </a:r>
            <a:r>
              <a:rPr b="1" dirty="0"/>
              <a:t>-Gayer U, </a:t>
            </a:r>
            <a:r>
              <a:rPr b="1" dirty="0" err="1"/>
              <a:t>Honkimaki</a:t>
            </a:r>
            <a:r>
              <a:rPr b="1" dirty="0"/>
              <a:t> V, </a:t>
            </a:r>
            <a:r>
              <a:rPr b="1" dirty="0" err="1"/>
              <a:t>Mertes</a:t>
            </a:r>
            <a:r>
              <a:rPr b="1" dirty="0"/>
              <a:t> L, </a:t>
            </a:r>
            <a:r>
              <a:rPr b="1" dirty="0" err="1"/>
              <a:t>Pollit</a:t>
            </a:r>
            <a:r>
              <a:rPr b="1" dirty="0"/>
              <a:t> AJ, </a:t>
            </a:r>
            <a:r>
              <a:rPr b="1" dirty="0" err="1"/>
              <a:t>Mutti</a:t>
            </a:r>
            <a:r>
              <a:rPr b="1" dirty="0"/>
              <a:t> P, </a:t>
            </a:r>
            <a:r>
              <a:rPr b="1" dirty="0" err="1"/>
              <a:t>Pietralla</a:t>
            </a:r>
            <a:r>
              <a:rPr b="1" dirty="0"/>
              <a:t> N, </a:t>
            </a:r>
            <a:r>
              <a:rPr b="1" dirty="0" err="1"/>
              <a:t>Barty</a:t>
            </a:r>
            <a:r>
              <a:rPr b="1" dirty="0"/>
              <a:t> CPJ. Applied Optics. Vol 61, No 6 (2022), C125-C132.</a:t>
            </a:r>
          </a:p>
        </p:txBody>
      </p:sp>
      <p:pic>
        <p:nvPicPr>
          <p:cNvPr id="1180" name="Image" descr="Image"/>
          <p:cNvPicPr>
            <a:picLocks noChangeAspect="1"/>
          </p:cNvPicPr>
          <p:nvPr/>
        </p:nvPicPr>
        <p:blipFill>
          <a:blip r:embed="rId4"/>
          <a:stretch>
            <a:fillRect/>
          </a:stretch>
        </p:blipFill>
        <p:spPr>
          <a:xfrm>
            <a:off x="16774692" y="2485061"/>
            <a:ext cx="6780754" cy="8745878"/>
          </a:xfrm>
          <a:prstGeom prst="rect">
            <a:avLst/>
          </a:prstGeom>
          <a:ln w="12700">
            <a:miter lim="400000"/>
          </a:ln>
        </p:spPr>
      </p:pic>
      <p:pic>
        <p:nvPicPr>
          <p:cNvPr id="1181" name="Image" descr="Image"/>
          <p:cNvPicPr>
            <a:picLocks noChangeAspect="1"/>
          </p:cNvPicPr>
          <p:nvPr/>
        </p:nvPicPr>
        <p:blipFill>
          <a:blip r:embed="rId5"/>
          <a:stretch>
            <a:fillRect/>
          </a:stretch>
        </p:blipFill>
        <p:spPr>
          <a:xfrm>
            <a:off x="522078" y="3702538"/>
            <a:ext cx="15596216" cy="667742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184" name="Computational Demonstration of 2D Li-7 Imaging"/>
          <p:cNvSpPr txBox="1">
            <a:spLocks noGrp="1"/>
          </p:cNvSpPr>
          <p:nvPr>
            <p:ph type="title"/>
          </p:nvPr>
        </p:nvSpPr>
        <p:spPr>
          <a:prstGeom prst="rect">
            <a:avLst/>
          </a:prstGeom>
        </p:spPr>
        <p:txBody>
          <a:bodyPr/>
          <a:lstStyle/>
          <a:p>
            <a:r>
              <a:rPr b="1" dirty="0"/>
              <a:t>Computational Demonstration of 2D Li-7 Imaging</a:t>
            </a:r>
          </a:p>
        </p:txBody>
      </p:sp>
      <p:grpSp>
        <p:nvGrpSpPr>
          <p:cNvPr id="1187" name="Group"/>
          <p:cNvGrpSpPr/>
          <p:nvPr/>
        </p:nvGrpSpPr>
        <p:grpSpPr>
          <a:xfrm>
            <a:off x="20445539" y="12910465"/>
            <a:ext cx="3713245" cy="564003"/>
            <a:chOff x="0" y="0"/>
            <a:chExt cx="3713244" cy="564001"/>
          </a:xfrm>
        </p:grpSpPr>
        <p:pic>
          <p:nvPicPr>
            <p:cNvPr id="1185"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186"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188" name="Image" descr="Image"/>
          <p:cNvPicPr>
            <a:picLocks noChangeAspect="1"/>
          </p:cNvPicPr>
          <p:nvPr/>
        </p:nvPicPr>
        <p:blipFill>
          <a:blip r:embed="rId4"/>
          <a:stretch>
            <a:fillRect/>
          </a:stretch>
        </p:blipFill>
        <p:spPr>
          <a:xfrm>
            <a:off x="210065" y="2430572"/>
            <a:ext cx="14594811" cy="363992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191" name="Computational Demonstration of 2D Li-7 Imaging"/>
          <p:cNvSpPr txBox="1">
            <a:spLocks noGrp="1"/>
          </p:cNvSpPr>
          <p:nvPr>
            <p:ph type="title"/>
          </p:nvPr>
        </p:nvSpPr>
        <p:spPr>
          <a:prstGeom prst="rect">
            <a:avLst/>
          </a:prstGeom>
        </p:spPr>
        <p:txBody>
          <a:bodyPr/>
          <a:lstStyle/>
          <a:p>
            <a:r>
              <a:rPr b="1" dirty="0"/>
              <a:t>Computational Demonstration of 2D Li-7 Imaging</a:t>
            </a:r>
          </a:p>
        </p:txBody>
      </p:sp>
      <p:grpSp>
        <p:nvGrpSpPr>
          <p:cNvPr id="1194" name="Group"/>
          <p:cNvGrpSpPr/>
          <p:nvPr/>
        </p:nvGrpSpPr>
        <p:grpSpPr>
          <a:xfrm>
            <a:off x="20445539" y="12910465"/>
            <a:ext cx="3713245" cy="564003"/>
            <a:chOff x="0" y="0"/>
            <a:chExt cx="3713244" cy="564001"/>
          </a:xfrm>
        </p:grpSpPr>
        <p:pic>
          <p:nvPicPr>
            <p:cNvPr id="1192"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193"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195" name="e- beam: GPT"/>
          <p:cNvSpPr/>
          <p:nvPr/>
        </p:nvSpPr>
        <p:spPr>
          <a:xfrm>
            <a:off x="633466" y="6420617"/>
            <a:ext cx="3687845" cy="1529492"/>
          </a:xfrm>
          <a:prstGeom prst="roundRect">
            <a:avLst>
              <a:gd name="adj" fmla="val 15000"/>
            </a:avLst>
          </a:prstGeom>
          <a:solidFill>
            <a:srgbClr val="0274B9"/>
          </a:solidFill>
          <a:ln w="25400">
            <a:solidFill>
              <a:srgbClr val="8B004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beam:</a:t>
            </a:r>
            <a:r>
              <a:t> GPT</a:t>
            </a:r>
          </a:p>
        </p:txBody>
      </p:sp>
      <p:pic>
        <p:nvPicPr>
          <p:cNvPr id="1196" name="Image" descr="Image"/>
          <p:cNvPicPr>
            <a:picLocks noChangeAspect="1"/>
          </p:cNvPicPr>
          <p:nvPr/>
        </p:nvPicPr>
        <p:blipFill>
          <a:blip r:embed="rId4"/>
          <a:stretch>
            <a:fillRect/>
          </a:stretch>
        </p:blipFill>
        <p:spPr>
          <a:xfrm>
            <a:off x="210065" y="2430572"/>
            <a:ext cx="14594811" cy="363992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199" name="Computational Demonstration of 2D Li-7 Imaging"/>
          <p:cNvSpPr txBox="1">
            <a:spLocks noGrp="1"/>
          </p:cNvSpPr>
          <p:nvPr>
            <p:ph type="title"/>
          </p:nvPr>
        </p:nvSpPr>
        <p:spPr>
          <a:prstGeom prst="rect">
            <a:avLst/>
          </a:prstGeom>
        </p:spPr>
        <p:txBody>
          <a:bodyPr/>
          <a:lstStyle/>
          <a:p>
            <a:r>
              <a:rPr b="1" dirty="0"/>
              <a:t>Computational Demonstration of 2D Li-7 Imaging</a:t>
            </a:r>
          </a:p>
        </p:txBody>
      </p:sp>
      <p:grpSp>
        <p:nvGrpSpPr>
          <p:cNvPr id="1202" name="Group"/>
          <p:cNvGrpSpPr/>
          <p:nvPr/>
        </p:nvGrpSpPr>
        <p:grpSpPr>
          <a:xfrm>
            <a:off x="20445539" y="12910465"/>
            <a:ext cx="3713245" cy="564003"/>
            <a:chOff x="0" y="0"/>
            <a:chExt cx="3713244" cy="564001"/>
          </a:xfrm>
        </p:grpSpPr>
        <p:pic>
          <p:nvPicPr>
            <p:cNvPr id="1200"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01"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203" name="e- beam: GPT"/>
          <p:cNvSpPr/>
          <p:nvPr/>
        </p:nvSpPr>
        <p:spPr>
          <a:xfrm>
            <a:off x="633466" y="6420617"/>
            <a:ext cx="3687845" cy="1529492"/>
          </a:xfrm>
          <a:prstGeom prst="roundRect">
            <a:avLst>
              <a:gd name="adj" fmla="val 15000"/>
            </a:avLst>
          </a:prstGeom>
          <a:solidFill>
            <a:srgbClr val="0274B9"/>
          </a:solidFill>
          <a:ln w="25400">
            <a:solidFill>
              <a:srgbClr val="8B004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beam:</a:t>
            </a:r>
            <a:r>
              <a:t> GPT</a:t>
            </a:r>
          </a:p>
        </p:txBody>
      </p:sp>
      <p:sp>
        <p:nvSpPr>
          <p:cNvPr id="1204" name="e- bunch / laser pulse interaction: Mathematica"/>
          <p:cNvSpPr/>
          <p:nvPr/>
        </p:nvSpPr>
        <p:spPr>
          <a:xfrm>
            <a:off x="5284602" y="7732454"/>
            <a:ext cx="3687845" cy="1529493"/>
          </a:xfrm>
          <a:prstGeom prst="roundRect">
            <a:avLst>
              <a:gd name="adj" fmla="val 15000"/>
            </a:avLst>
          </a:prstGeom>
          <a:gradFill>
            <a:gsLst>
              <a:gs pos="0">
                <a:srgbClr val="0274B9"/>
              </a:gs>
              <a:gs pos="100000">
                <a:srgbClr val="8E014E"/>
              </a:gs>
            </a:gsLst>
            <a:lin ang="215396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bunch / laser pulse interaction: </a:t>
            </a:r>
            <a:r>
              <a:t>Mathematica</a:t>
            </a:r>
          </a:p>
        </p:txBody>
      </p:sp>
      <p:sp>
        <p:nvSpPr>
          <p:cNvPr id="1205" name="Line"/>
          <p:cNvSpPr/>
          <p:nvPr/>
        </p:nvSpPr>
        <p:spPr>
          <a:xfrm>
            <a:off x="4407368" y="7589085"/>
            <a:ext cx="805731" cy="415604"/>
          </a:xfrm>
          <a:prstGeom prst="line">
            <a:avLst/>
          </a:prstGeom>
          <a:ln w="63500">
            <a:solidFill>
              <a:srgbClr val="000000"/>
            </a:solidFill>
            <a:tailEnd type="triangle"/>
          </a:ln>
        </p:spPr>
        <p:txBody>
          <a:bodyPr lIns="45718" tIns="45718" rIns="45718" bIns="45718"/>
          <a:lstStyle/>
          <a:p>
            <a:endParaRPr/>
          </a:p>
        </p:txBody>
      </p:sp>
      <p:pic>
        <p:nvPicPr>
          <p:cNvPr id="1206" name="Image" descr="Image"/>
          <p:cNvPicPr>
            <a:picLocks noChangeAspect="1"/>
          </p:cNvPicPr>
          <p:nvPr/>
        </p:nvPicPr>
        <p:blipFill>
          <a:blip r:embed="rId4"/>
          <a:stretch>
            <a:fillRect/>
          </a:stretch>
        </p:blipFill>
        <p:spPr>
          <a:xfrm>
            <a:off x="210065" y="2430572"/>
            <a:ext cx="14594811" cy="3639925"/>
          </a:xfrm>
          <a:prstGeom prst="rect">
            <a:avLst/>
          </a:prstGeom>
          <a:ln w="12700">
            <a:miter lim="400000"/>
          </a:ln>
        </p:spPr>
      </p:pic>
      <p:sp>
        <p:nvSpPr>
          <p:cNvPr id="1207" name="This method retains the spatial-energy x-ray spectrum required for accurate simulation."/>
          <p:cNvSpPr txBox="1">
            <a:spLocks noGrp="1"/>
          </p:cNvSpPr>
          <p:nvPr>
            <p:ph type="body" sz="quarter" idx="1"/>
          </p:nvPr>
        </p:nvSpPr>
        <p:spPr>
          <a:prstGeom prst="rect">
            <a:avLst/>
          </a:prstGeom>
        </p:spPr>
        <p:txBody>
          <a:bodyPr/>
          <a:lstStyle/>
          <a:p>
            <a:r>
              <a:rPr b="1"/>
              <a:t>This method retains the spatial-energy x-ray spectrum required for accurate simulation.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10" name="Computational Demonstration of 2D Li-7 Imaging"/>
          <p:cNvSpPr txBox="1">
            <a:spLocks noGrp="1"/>
          </p:cNvSpPr>
          <p:nvPr>
            <p:ph type="title"/>
          </p:nvPr>
        </p:nvSpPr>
        <p:spPr>
          <a:prstGeom prst="rect">
            <a:avLst/>
          </a:prstGeom>
        </p:spPr>
        <p:txBody>
          <a:bodyPr/>
          <a:lstStyle/>
          <a:p>
            <a:r>
              <a:rPr b="1" dirty="0"/>
              <a:t>Computational Demonstration of 2D Li-7 Imaging</a:t>
            </a:r>
          </a:p>
        </p:txBody>
      </p:sp>
      <p:grpSp>
        <p:nvGrpSpPr>
          <p:cNvPr id="1213" name="Group"/>
          <p:cNvGrpSpPr/>
          <p:nvPr/>
        </p:nvGrpSpPr>
        <p:grpSpPr>
          <a:xfrm>
            <a:off x="20445539" y="12910465"/>
            <a:ext cx="3713245" cy="564003"/>
            <a:chOff x="0" y="0"/>
            <a:chExt cx="3713244" cy="564001"/>
          </a:xfrm>
        </p:grpSpPr>
        <p:pic>
          <p:nvPicPr>
            <p:cNvPr id="121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1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214" name="e- beam: GPT"/>
          <p:cNvSpPr/>
          <p:nvPr/>
        </p:nvSpPr>
        <p:spPr>
          <a:xfrm>
            <a:off x="633466" y="6420617"/>
            <a:ext cx="3687845" cy="1529492"/>
          </a:xfrm>
          <a:prstGeom prst="roundRect">
            <a:avLst>
              <a:gd name="adj" fmla="val 15000"/>
            </a:avLst>
          </a:prstGeom>
          <a:solidFill>
            <a:srgbClr val="0274B9"/>
          </a:solidFill>
          <a:ln w="25400">
            <a:solidFill>
              <a:srgbClr val="8B004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beam:</a:t>
            </a:r>
            <a:r>
              <a:t> GPT</a:t>
            </a:r>
          </a:p>
        </p:txBody>
      </p:sp>
      <p:sp>
        <p:nvSpPr>
          <p:cNvPr id="1215" name="e- bunch / laser pulse interaction: Mathematica"/>
          <p:cNvSpPr/>
          <p:nvPr/>
        </p:nvSpPr>
        <p:spPr>
          <a:xfrm>
            <a:off x="5284602" y="7732454"/>
            <a:ext cx="3687845" cy="1529493"/>
          </a:xfrm>
          <a:prstGeom prst="roundRect">
            <a:avLst>
              <a:gd name="adj" fmla="val 15000"/>
            </a:avLst>
          </a:prstGeom>
          <a:gradFill>
            <a:gsLst>
              <a:gs pos="0">
                <a:srgbClr val="0274B9"/>
              </a:gs>
              <a:gs pos="100000">
                <a:srgbClr val="8E014E"/>
              </a:gs>
            </a:gsLst>
            <a:lin ang="215396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bunch / laser pulse interaction: </a:t>
            </a:r>
            <a:r>
              <a:t>Mathematica</a:t>
            </a:r>
          </a:p>
        </p:txBody>
      </p:sp>
      <p:sp>
        <p:nvSpPr>
          <p:cNvPr id="1216" name="x-ray propagation through object and image generation: Matlab/Geant4 w/ G4NRF"/>
          <p:cNvSpPr/>
          <p:nvPr/>
        </p:nvSpPr>
        <p:spPr>
          <a:xfrm>
            <a:off x="9954921" y="8890353"/>
            <a:ext cx="4331497" cy="1918442"/>
          </a:xfrm>
          <a:prstGeom prst="roundRect">
            <a:avLst>
              <a:gd name="adj" fmla="val 11959"/>
            </a:avLst>
          </a:prstGeom>
          <a:solidFill>
            <a:srgbClr val="80174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x-ray propagation through object and image generation: </a:t>
            </a:r>
            <a:r>
              <a:t>Matlab/Geant4 w/ G4NRF</a:t>
            </a:r>
          </a:p>
        </p:txBody>
      </p:sp>
      <p:sp>
        <p:nvSpPr>
          <p:cNvPr id="1217" name="Line"/>
          <p:cNvSpPr/>
          <p:nvPr/>
        </p:nvSpPr>
        <p:spPr>
          <a:xfrm>
            <a:off x="4407368" y="7589085"/>
            <a:ext cx="805731" cy="415604"/>
          </a:xfrm>
          <a:prstGeom prst="line">
            <a:avLst/>
          </a:prstGeom>
          <a:ln w="63500">
            <a:solidFill>
              <a:srgbClr val="000000"/>
            </a:solidFill>
            <a:tailEnd type="triangle"/>
          </a:ln>
        </p:spPr>
        <p:txBody>
          <a:bodyPr lIns="45718" tIns="45718" rIns="45718" bIns="45718"/>
          <a:lstStyle/>
          <a:p>
            <a:endParaRPr/>
          </a:p>
        </p:txBody>
      </p:sp>
      <p:pic>
        <p:nvPicPr>
          <p:cNvPr id="1218" name="Image" descr="Image"/>
          <p:cNvPicPr>
            <a:picLocks noChangeAspect="1"/>
          </p:cNvPicPr>
          <p:nvPr/>
        </p:nvPicPr>
        <p:blipFill>
          <a:blip r:embed="rId4"/>
          <a:stretch>
            <a:fillRect/>
          </a:stretch>
        </p:blipFill>
        <p:spPr>
          <a:xfrm>
            <a:off x="210065" y="2430572"/>
            <a:ext cx="14594811" cy="3639925"/>
          </a:xfrm>
          <a:prstGeom prst="rect">
            <a:avLst/>
          </a:prstGeom>
          <a:ln w="12700">
            <a:miter lim="400000"/>
          </a:ln>
        </p:spPr>
      </p:pic>
      <p:sp>
        <p:nvSpPr>
          <p:cNvPr id="1219" name="Line"/>
          <p:cNvSpPr/>
          <p:nvPr/>
        </p:nvSpPr>
        <p:spPr>
          <a:xfrm>
            <a:off x="9061746" y="8846343"/>
            <a:ext cx="805731" cy="415604"/>
          </a:xfrm>
          <a:prstGeom prst="line">
            <a:avLst/>
          </a:prstGeom>
          <a:ln w="63500">
            <a:solidFill>
              <a:srgbClr val="000000"/>
            </a:solidFill>
            <a:tailEnd type="triangle"/>
          </a:ln>
        </p:spPr>
        <p:txBody>
          <a:bodyPr lIns="45718" tIns="45718" rIns="45718" bIns="45718"/>
          <a:lstStyle/>
          <a:p>
            <a:endParaRPr/>
          </a:p>
        </p:txBody>
      </p:sp>
      <p:sp>
        <p:nvSpPr>
          <p:cNvPr id="1220" name="This method retains the spatial-energy x-ray spectrum required for accurate simulation."/>
          <p:cNvSpPr txBox="1">
            <a:spLocks noGrp="1"/>
          </p:cNvSpPr>
          <p:nvPr>
            <p:ph type="body" sz="quarter" idx="1"/>
          </p:nvPr>
        </p:nvSpPr>
        <p:spPr>
          <a:prstGeom prst="rect">
            <a:avLst/>
          </a:prstGeom>
        </p:spPr>
        <p:txBody>
          <a:bodyPr/>
          <a:lstStyle/>
          <a:p>
            <a:r>
              <a:rPr b="1"/>
              <a:t>This method retains the spatial-energy x-ray spectrum required for accurate simulation.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23" name="4.2 cm water cylinder with Li inserts of varying concentrations."/>
          <p:cNvSpPr txBox="1">
            <a:spLocks noGrp="1"/>
          </p:cNvSpPr>
          <p:nvPr>
            <p:ph type="body" sz="quarter" idx="1"/>
          </p:nvPr>
        </p:nvSpPr>
        <p:spPr>
          <a:prstGeom prst="rect">
            <a:avLst/>
          </a:prstGeom>
        </p:spPr>
        <p:txBody>
          <a:bodyPr/>
          <a:lstStyle/>
          <a:p>
            <a:r>
              <a:rPr b="1"/>
              <a:t>4.2 cm water cylinder with Li inserts of varying concentrations.</a:t>
            </a:r>
          </a:p>
        </p:txBody>
      </p:sp>
      <p:sp>
        <p:nvSpPr>
          <p:cNvPr id="1224" name="Computational Demonstration of 2D Li-7 Imaging"/>
          <p:cNvSpPr txBox="1">
            <a:spLocks noGrp="1"/>
          </p:cNvSpPr>
          <p:nvPr>
            <p:ph type="title"/>
          </p:nvPr>
        </p:nvSpPr>
        <p:spPr>
          <a:prstGeom prst="rect">
            <a:avLst/>
          </a:prstGeom>
        </p:spPr>
        <p:txBody>
          <a:bodyPr/>
          <a:lstStyle/>
          <a:p>
            <a:r>
              <a:rPr b="1" dirty="0"/>
              <a:t>Computational Demonstration of 2D Li-7 Imaging</a:t>
            </a:r>
          </a:p>
        </p:txBody>
      </p:sp>
      <p:grpSp>
        <p:nvGrpSpPr>
          <p:cNvPr id="1227" name="Group"/>
          <p:cNvGrpSpPr/>
          <p:nvPr/>
        </p:nvGrpSpPr>
        <p:grpSpPr>
          <a:xfrm>
            <a:off x="20445539" y="12910465"/>
            <a:ext cx="3713245" cy="564003"/>
            <a:chOff x="0" y="0"/>
            <a:chExt cx="3713244" cy="564001"/>
          </a:xfrm>
        </p:grpSpPr>
        <p:pic>
          <p:nvPicPr>
            <p:cNvPr id="1225"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26"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228" name="Image" descr="Image"/>
          <p:cNvPicPr>
            <a:picLocks noChangeAspect="1"/>
          </p:cNvPicPr>
          <p:nvPr/>
        </p:nvPicPr>
        <p:blipFill>
          <a:blip r:embed="rId4"/>
          <a:stretch>
            <a:fillRect/>
          </a:stretch>
        </p:blipFill>
        <p:spPr>
          <a:xfrm>
            <a:off x="15903432" y="3850601"/>
            <a:ext cx="7487381" cy="6867859"/>
          </a:xfrm>
          <a:prstGeom prst="rect">
            <a:avLst/>
          </a:prstGeom>
          <a:ln w="88900">
            <a:solidFill>
              <a:schemeClr val="accent1"/>
            </a:solidFill>
          </a:ln>
          <a:effectLst>
            <a:outerShdw blurRad="101600" dist="25400" dir="5400000" rotWithShape="0">
              <a:srgbClr val="000000">
                <a:alpha val="75000"/>
              </a:srgbClr>
            </a:outerShdw>
          </a:effectLst>
        </p:spPr>
      </p:pic>
      <p:sp>
        <p:nvSpPr>
          <p:cNvPr id="1229" name="Computational Phantom"/>
          <p:cNvSpPr txBox="1"/>
          <p:nvPr/>
        </p:nvSpPr>
        <p:spPr>
          <a:xfrm>
            <a:off x="16907820" y="2883420"/>
            <a:ext cx="5478606"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Computational Phantom</a:t>
            </a:r>
          </a:p>
        </p:txBody>
      </p:sp>
      <p:sp>
        <p:nvSpPr>
          <p:cNvPr id="1230" name="e- beam: GPT"/>
          <p:cNvSpPr/>
          <p:nvPr/>
        </p:nvSpPr>
        <p:spPr>
          <a:xfrm>
            <a:off x="633466" y="6420617"/>
            <a:ext cx="3687845" cy="1529492"/>
          </a:xfrm>
          <a:prstGeom prst="roundRect">
            <a:avLst>
              <a:gd name="adj" fmla="val 15000"/>
            </a:avLst>
          </a:prstGeom>
          <a:solidFill>
            <a:srgbClr val="0274B9"/>
          </a:solidFill>
          <a:ln w="25400">
            <a:solidFill>
              <a:srgbClr val="8B004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beam:</a:t>
            </a:r>
            <a:r>
              <a:t> GPT</a:t>
            </a:r>
          </a:p>
        </p:txBody>
      </p:sp>
      <p:sp>
        <p:nvSpPr>
          <p:cNvPr id="1231" name="e- bunch / laser pulse interaction: Mathematica"/>
          <p:cNvSpPr/>
          <p:nvPr/>
        </p:nvSpPr>
        <p:spPr>
          <a:xfrm>
            <a:off x="5284602" y="7732454"/>
            <a:ext cx="3687845" cy="1529493"/>
          </a:xfrm>
          <a:prstGeom prst="roundRect">
            <a:avLst>
              <a:gd name="adj" fmla="val 15000"/>
            </a:avLst>
          </a:prstGeom>
          <a:gradFill>
            <a:gsLst>
              <a:gs pos="0">
                <a:srgbClr val="0274B9"/>
              </a:gs>
              <a:gs pos="100000">
                <a:srgbClr val="8E014E"/>
              </a:gs>
            </a:gsLst>
            <a:lin ang="215396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e</a:t>
            </a:r>
            <a:r>
              <a:rPr b="1" baseline="31999"/>
              <a:t>-</a:t>
            </a:r>
            <a:r>
              <a:rPr b="1"/>
              <a:t> bunch / laser pulse interaction: </a:t>
            </a:r>
            <a:r>
              <a:t>Mathematica</a:t>
            </a:r>
          </a:p>
        </p:txBody>
      </p:sp>
      <p:sp>
        <p:nvSpPr>
          <p:cNvPr id="1232" name="x-ray propagation through object and image generation: Matlab/Geant4 w/ G4NRF"/>
          <p:cNvSpPr/>
          <p:nvPr/>
        </p:nvSpPr>
        <p:spPr>
          <a:xfrm>
            <a:off x="9954921" y="8890353"/>
            <a:ext cx="4331497" cy="1918442"/>
          </a:xfrm>
          <a:prstGeom prst="roundRect">
            <a:avLst>
              <a:gd name="adj" fmla="val 11959"/>
            </a:avLst>
          </a:prstGeom>
          <a:solidFill>
            <a:srgbClr val="80174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2700">
                <a:solidFill>
                  <a:srgbClr val="FFFFFF"/>
                </a:solidFill>
              </a:defRPr>
            </a:pPr>
            <a:r>
              <a:rPr b="1"/>
              <a:t>x-ray propagation through object and image generation: </a:t>
            </a:r>
            <a:r>
              <a:t>Matlab/Geant4 w/ G4NRF</a:t>
            </a:r>
          </a:p>
        </p:txBody>
      </p:sp>
      <p:sp>
        <p:nvSpPr>
          <p:cNvPr id="1233" name="Line"/>
          <p:cNvSpPr/>
          <p:nvPr/>
        </p:nvSpPr>
        <p:spPr>
          <a:xfrm>
            <a:off x="4407368" y="7589085"/>
            <a:ext cx="805731" cy="415604"/>
          </a:xfrm>
          <a:prstGeom prst="line">
            <a:avLst/>
          </a:prstGeom>
          <a:ln w="63500">
            <a:solidFill>
              <a:srgbClr val="000000"/>
            </a:solidFill>
            <a:tailEnd type="triangle"/>
          </a:ln>
        </p:spPr>
        <p:txBody>
          <a:bodyPr lIns="45718" tIns="45718" rIns="45718" bIns="45718"/>
          <a:lstStyle/>
          <a:p>
            <a:endParaRPr/>
          </a:p>
        </p:txBody>
      </p:sp>
      <p:pic>
        <p:nvPicPr>
          <p:cNvPr id="1234" name="Image" descr="Image"/>
          <p:cNvPicPr>
            <a:picLocks noChangeAspect="1"/>
          </p:cNvPicPr>
          <p:nvPr/>
        </p:nvPicPr>
        <p:blipFill>
          <a:blip r:embed="rId5"/>
          <a:stretch>
            <a:fillRect/>
          </a:stretch>
        </p:blipFill>
        <p:spPr>
          <a:xfrm>
            <a:off x="210065" y="2430572"/>
            <a:ext cx="14594811" cy="3639925"/>
          </a:xfrm>
          <a:prstGeom prst="rect">
            <a:avLst/>
          </a:prstGeom>
          <a:ln w="12700">
            <a:miter lim="400000"/>
          </a:ln>
        </p:spPr>
      </p:pic>
      <p:sp>
        <p:nvSpPr>
          <p:cNvPr id="1235" name="Line"/>
          <p:cNvSpPr/>
          <p:nvPr/>
        </p:nvSpPr>
        <p:spPr>
          <a:xfrm>
            <a:off x="9061746" y="8846343"/>
            <a:ext cx="805731" cy="415604"/>
          </a:xfrm>
          <a:prstGeom prst="line">
            <a:avLst/>
          </a:prstGeom>
          <a:ln w="63500">
            <a:solidFill>
              <a:srgbClr val="000000"/>
            </a:solidFill>
            <a:tailEnd type="triangle"/>
          </a:ln>
        </p:spPr>
        <p:txBody>
          <a:bodyPr lIns="45718" tIns="45718" rIns="45718" bIns="45718"/>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7" name="Image" descr="Image"/>
          <p:cNvPicPr>
            <a:picLocks noChangeAspect="1"/>
          </p:cNvPicPr>
          <p:nvPr/>
        </p:nvPicPr>
        <p:blipFill>
          <a:blip r:embed="rId2"/>
          <a:srcRect l="1928" r="68045"/>
          <a:stretch>
            <a:fillRect/>
          </a:stretch>
        </p:blipFill>
        <p:spPr>
          <a:xfrm>
            <a:off x="1332078" y="3066897"/>
            <a:ext cx="5827557" cy="7899644"/>
          </a:xfrm>
          <a:prstGeom prst="rect">
            <a:avLst/>
          </a:prstGeom>
          <a:ln w="12700">
            <a:miter lim="400000"/>
          </a:ln>
        </p:spPr>
      </p:pic>
      <p:pic>
        <p:nvPicPr>
          <p:cNvPr id="1238" name="Image" descr="Image"/>
          <p:cNvPicPr>
            <a:picLocks noChangeAspect="1"/>
          </p:cNvPicPr>
          <p:nvPr/>
        </p:nvPicPr>
        <p:blipFill>
          <a:blip r:embed="rId2"/>
          <a:srcRect l="32595" r="37580"/>
          <a:stretch>
            <a:fillRect/>
          </a:stretch>
        </p:blipFill>
        <p:spPr>
          <a:xfrm>
            <a:off x="8834591" y="3066897"/>
            <a:ext cx="5788251" cy="7899706"/>
          </a:xfrm>
          <a:prstGeom prst="rect">
            <a:avLst/>
          </a:prstGeom>
          <a:ln w="12700">
            <a:miter lim="400000"/>
          </a:ln>
        </p:spPr>
      </p:pic>
      <p:pic>
        <p:nvPicPr>
          <p:cNvPr id="1239" name="Image" descr="Image"/>
          <p:cNvPicPr>
            <a:picLocks noChangeAspect="1"/>
          </p:cNvPicPr>
          <p:nvPr/>
        </p:nvPicPr>
        <p:blipFill>
          <a:blip r:embed="rId2"/>
          <a:srcRect l="63034" r="6509"/>
          <a:stretch>
            <a:fillRect/>
          </a:stretch>
        </p:blipFill>
        <p:spPr>
          <a:xfrm>
            <a:off x="16297814" y="3066897"/>
            <a:ext cx="5910983" cy="7899633"/>
          </a:xfrm>
          <a:prstGeom prst="rect">
            <a:avLst/>
          </a:prstGeom>
          <a:ln w="12700">
            <a:miter lim="400000"/>
          </a:ln>
        </p:spPr>
      </p:pic>
      <p:sp>
        <p:nvSpPr>
          <p:cNvPr id="124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41" name="Images generated using a dual-energy approach.…"/>
          <p:cNvSpPr txBox="1">
            <a:spLocks noGrp="1"/>
          </p:cNvSpPr>
          <p:nvPr>
            <p:ph type="body" sz="quarter" idx="1"/>
          </p:nvPr>
        </p:nvSpPr>
        <p:spPr>
          <a:prstGeom prst="rect">
            <a:avLst/>
          </a:prstGeom>
        </p:spPr>
        <p:txBody>
          <a:bodyPr/>
          <a:lstStyle/>
          <a:p>
            <a:r>
              <a:rPr b="1"/>
              <a:t>Images generated using a dual-energy approach.</a:t>
            </a:r>
          </a:p>
          <a:p>
            <a:r>
              <a:rPr b="1"/>
              <a:t>Contrast increases with smaller bandwidths.</a:t>
            </a:r>
          </a:p>
        </p:txBody>
      </p:sp>
      <p:sp>
        <p:nvSpPr>
          <p:cNvPr id="1242" name="Bandwidth is Important"/>
          <p:cNvSpPr txBox="1">
            <a:spLocks noGrp="1"/>
          </p:cNvSpPr>
          <p:nvPr>
            <p:ph type="title"/>
          </p:nvPr>
        </p:nvSpPr>
        <p:spPr>
          <a:prstGeom prst="rect">
            <a:avLst/>
          </a:prstGeom>
        </p:spPr>
        <p:txBody>
          <a:bodyPr/>
          <a:lstStyle/>
          <a:p>
            <a:r>
              <a:rPr b="1" dirty="0"/>
              <a:t>Bandwidth is Important</a:t>
            </a:r>
          </a:p>
        </p:txBody>
      </p:sp>
      <p:grpSp>
        <p:nvGrpSpPr>
          <p:cNvPr id="1245" name="Group"/>
          <p:cNvGrpSpPr/>
          <p:nvPr/>
        </p:nvGrpSpPr>
        <p:grpSpPr>
          <a:xfrm>
            <a:off x="20445539" y="12910465"/>
            <a:ext cx="3713245" cy="564003"/>
            <a:chOff x="0" y="0"/>
            <a:chExt cx="3713244" cy="564001"/>
          </a:xfrm>
        </p:grpSpPr>
        <p:pic>
          <p:nvPicPr>
            <p:cNvPr id="1243"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1244"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mc:AlternateContent xmlns:mc="http://schemas.openxmlformats.org/markup-compatibility/2006" xmlns:a14="http://schemas.microsoft.com/office/drawing/2010/main">
        <mc:Choice Requires="a14">
          <p:sp>
            <p:nvSpPr>
              <p:cNvPr id="1246" name="Equation"/>
              <p:cNvSpPr txBox="1"/>
              <p:nvPr/>
            </p:nvSpPr>
            <p:spPr>
              <a:xfrm>
                <a:off x="3046949" y="3219536"/>
                <a:ext cx="3297775" cy="98069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𝚫</m:t>
                          </m:r>
                          <m:r>
                            <a:rPr sz="3600" i="1">
                              <a:solidFill>
                                <a:srgbClr val="000000"/>
                              </a:solidFill>
                              <a:latin typeface="Cambria Math" panose="02040503050406030204" pitchFamily="18" charset="0"/>
                            </a:rPr>
                            <m:t>𝑬</m:t>
                          </m:r>
                        </m:num>
                        <m:den>
                          <m:r>
                            <a:rPr sz="3600" i="1">
                              <a:solidFill>
                                <a:srgbClr val="000000"/>
                              </a:solidFill>
                              <a:latin typeface="Cambria Math" panose="02040503050406030204" pitchFamily="18" charset="0"/>
                            </a:rPr>
                            <m:t>𝑬</m:t>
                          </m:r>
                        </m:den>
                      </m:f>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𝟐</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𝟑</m:t>
                      </m:r>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𝟏𝟎</m:t>
                          </m:r>
                        </m:e>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𝟓</m:t>
                          </m:r>
                        </m:sup>
                      </m:sSup>
                    </m:oMath>
                  </m:oMathPara>
                </a14:m>
                <a:endParaRPr sz="3600"/>
              </a:p>
            </p:txBody>
          </p:sp>
        </mc:Choice>
        <mc:Fallback xmlns="">
          <p:sp>
            <p:nvSpPr>
              <p:cNvPr id="1246" name="Equation"/>
              <p:cNvSpPr txBox="1">
                <a:spLocks noRot="1" noChangeAspect="1" noMove="1" noResize="1" noEditPoints="1" noAdjustHandles="1" noChangeArrowheads="1" noChangeShapeType="1" noTextEdit="1"/>
              </p:cNvSpPr>
              <p:nvPr/>
            </p:nvSpPr>
            <p:spPr>
              <a:xfrm>
                <a:off x="3046949" y="3219536"/>
                <a:ext cx="3297775" cy="980695"/>
              </a:xfrm>
              <a:prstGeom prst="rect">
                <a:avLst/>
              </a:prstGeom>
              <a:blipFill>
                <a:blip r:embed="rId5"/>
                <a:stretch>
                  <a:fillRect l="-4231" t="-1282" r="-1923" b="-21795"/>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7" name="Equation"/>
              <p:cNvSpPr txBox="1"/>
              <p:nvPr/>
            </p:nvSpPr>
            <p:spPr>
              <a:xfrm>
                <a:off x="10555528" y="3219536"/>
                <a:ext cx="3299722" cy="98069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𝚫</m:t>
                          </m:r>
                          <m:r>
                            <a:rPr sz="3600" i="1">
                              <a:solidFill>
                                <a:srgbClr val="000000"/>
                              </a:solidFill>
                              <a:latin typeface="Cambria Math" panose="02040503050406030204" pitchFamily="18" charset="0"/>
                            </a:rPr>
                            <m:t>𝑬</m:t>
                          </m:r>
                        </m:num>
                        <m:den>
                          <m:r>
                            <a:rPr sz="3600" i="1">
                              <a:solidFill>
                                <a:srgbClr val="000000"/>
                              </a:solidFill>
                              <a:latin typeface="Cambria Math" panose="02040503050406030204" pitchFamily="18" charset="0"/>
                            </a:rPr>
                            <m:t>𝑬</m:t>
                          </m:r>
                        </m:den>
                      </m:f>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𝟎</m:t>
                      </m:r>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𝟏𝟎</m:t>
                          </m:r>
                        </m:e>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𝟒</m:t>
                          </m:r>
                        </m:sup>
                      </m:sSup>
                    </m:oMath>
                  </m:oMathPara>
                </a14:m>
                <a:endParaRPr sz="3600"/>
              </a:p>
            </p:txBody>
          </p:sp>
        </mc:Choice>
        <mc:Fallback xmlns="">
          <p:sp>
            <p:nvSpPr>
              <p:cNvPr id="1247" name="Equation"/>
              <p:cNvSpPr txBox="1">
                <a:spLocks noRot="1" noChangeAspect="1" noMove="1" noResize="1" noEditPoints="1" noAdjustHandles="1" noChangeArrowheads="1" noChangeShapeType="1" noTextEdit="1"/>
              </p:cNvSpPr>
              <p:nvPr/>
            </p:nvSpPr>
            <p:spPr>
              <a:xfrm>
                <a:off x="10555528" y="3219536"/>
                <a:ext cx="3299722" cy="980695"/>
              </a:xfrm>
              <a:prstGeom prst="rect">
                <a:avLst/>
              </a:prstGeom>
              <a:blipFill>
                <a:blip r:embed="rId6"/>
                <a:stretch>
                  <a:fillRect l="-3831" t="-1282" r="-1533" b="-21795"/>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8" name="Equation"/>
              <p:cNvSpPr txBox="1"/>
              <p:nvPr/>
            </p:nvSpPr>
            <p:spPr>
              <a:xfrm>
                <a:off x="18066054" y="3219536"/>
                <a:ext cx="3297125" cy="98069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𝚫</m:t>
                          </m:r>
                          <m:r>
                            <a:rPr sz="3600" i="1">
                              <a:solidFill>
                                <a:srgbClr val="000000"/>
                              </a:solidFill>
                              <a:latin typeface="Cambria Math" panose="02040503050406030204" pitchFamily="18" charset="0"/>
                            </a:rPr>
                            <m:t>𝑬</m:t>
                          </m:r>
                        </m:num>
                        <m:den>
                          <m:r>
                            <a:rPr sz="3600" i="1">
                              <a:solidFill>
                                <a:srgbClr val="000000"/>
                              </a:solidFill>
                              <a:latin typeface="Cambria Math" panose="02040503050406030204" pitchFamily="18" charset="0"/>
                            </a:rPr>
                            <m:t>𝑬</m:t>
                          </m:r>
                        </m:den>
                      </m:f>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𝟏𝟎</m:t>
                          </m:r>
                        </m:e>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𝟑</m:t>
                          </m:r>
                        </m:sup>
                      </m:sSup>
                    </m:oMath>
                  </m:oMathPara>
                </a14:m>
                <a:endParaRPr sz="3600"/>
              </a:p>
            </p:txBody>
          </p:sp>
        </mc:Choice>
        <mc:Fallback xmlns="">
          <p:sp>
            <p:nvSpPr>
              <p:cNvPr id="1248" name="Equation"/>
              <p:cNvSpPr txBox="1">
                <a:spLocks noRot="1" noChangeAspect="1" noMove="1" noResize="1" noEditPoints="1" noAdjustHandles="1" noChangeArrowheads="1" noChangeShapeType="1" noTextEdit="1"/>
              </p:cNvSpPr>
              <p:nvPr/>
            </p:nvSpPr>
            <p:spPr>
              <a:xfrm>
                <a:off x="18066054" y="3219536"/>
                <a:ext cx="3297125" cy="980695"/>
              </a:xfrm>
              <a:prstGeom prst="rect">
                <a:avLst/>
              </a:prstGeom>
              <a:blipFill>
                <a:blip r:embed="rId7"/>
                <a:stretch>
                  <a:fillRect l="-3846" t="-1282" r="-2308" b="-21795"/>
                </a:stretch>
              </a:blipFill>
              <a:ln w="12700">
                <a:miter lim="400000"/>
              </a:ln>
            </p:spPr>
            <p:txBody>
              <a:bodyPr/>
              <a:lstStyle/>
              <a:p>
                <a:r>
                  <a:rPr lang="en-US">
                    <a:noFill/>
                  </a:rPr>
                  <a:t> </a:t>
                </a:r>
              </a:p>
            </p:txBody>
          </p:sp>
        </mc:Fallback>
      </mc:AlternateContent>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dirty="0"/>
          </a:p>
        </p:txBody>
      </p:sp>
      <p:sp>
        <p:nvSpPr>
          <p:cNvPr id="1251" name="Double crystal monochromator will allow further bandwidth filtering to improve contrast"/>
          <p:cNvSpPr txBox="1">
            <a:spLocks noGrp="1"/>
          </p:cNvSpPr>
          <p:nvPr>
            <p:ph type="body" sz="quarter" idx="1"/>
          </p:nvPr>
        </p:nvSpPr>
        <p:spPr>
          <a:prstGeom prst="rect">
            <a:avLst/>
          </a:prstGeom>
        </p:spPr>
        <p:txBody>
          <a:bodyPr/>
          <a:lstStyle/>
          <a:p>
            <a:r>
              <a:rPr b="1"/>
              <a:t>Double crystal monochromator will allow further bandwidth filtering to improve contrast</a:t>
            </a:r>
          </a:p>
        </p:txBody>
      </p:sp>
      <p:sp>
        <p:nvSpPr>
          <p:cNvPr id="1252" name="GANS Monochromator"/>
          <p:cNvSpPr txBox="1">
            <a:spLocks noGrp="1"/>
          </p:cNvSpPr>
          <p:nvPr>
            <p:ph type="title"/>
          </p:nvPr>
        </p:nvSpPr>
        <p:spPr>
          <a:prstGeom prst="rect">
            <a:avLst/>
          </a:prstGeom>
        </p:spPr>
        <p:txBody>
          <a:bodyPr/>
          <a:lstStyle/>
          <a:p>
            <a:r>
              <a:rPr b="1" dirty="0"/>
              <a:t>GA</a:t>
            </a:r>
            <a:r>
              <a:rPr lang="en-US" b="1" dirty="0"/>
              <a:t>M</a:t>
            </a:r>
            <a:r>
              <a:rPr b="1" dirty="0"/>
              <a:t>S Monochromator</a:t>
            </a:r>
          </a:p>
        </p:txBody>
      </p:sp>
      <p:grpSp>
        <p:nvGrpSpPr>
          <p:cNvPr id="1255" name="Group"/>
          <p:cNvGrpSpPr/>
          <p:nvPr/>
        </p:nvGrpSpPr>
        <p:grpSpPr>
          <a:xfrm>
            <a:off x="20445539" y="12910465"/>
            <a:ext cx="3713245" cy="564003"/>
            <a:chOff x="0" y="0"/>
            <a:chExt cx="3713244" cy="564001"/>
          </a:xfrm>
        </p:grpSpPr>
        <p:pic>
          <p:nvPicPr>
            <p:cNvPr id="1253"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54"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256" name="Speaker: Michael Jentschel…"/>
          <p:cNvSpPr/>
          <p:nvPr/>
        </p:nvSpPr>
        <p:spPr>
          <a:xfrm>
            <a:off x="13568078" y="4318208"/>
            <a:ext cx="8809726" cy="5079584"/>
          </a:xfrm>
          <a:prstGeom prst="roundRect">
            <a:avLst>
              <a:gd name="adj" fmla="val 15000"/>
            </a:avLst>
          </a:prstGeom>
          <a:solidFill>
            <a:schemeClr val="accent6">
              <a:satOff val="-3457"/>
              <a:lumOff val="26078"/>
            </a:schemeClr>
          </a:solidFill>
          <a:ln w="50800">
            <a:solidFill>
              <a:schemeClr val="accent1"/>
            </a:solidFill>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b="1"/>
            </a:pPr>
            <a:r>
              <a:rPr b="0"/>
              <a:t>Speaker:</a:t>
            </a:r>
            <a:r>
              <a:t> Michael Jentschel</a:t>
            </a:r>
          </a:p>
          <a:p>
            <a:pPr algn="ctr">
              <a:defRPr sz="2800" i="1"/>
            </a:pPr>
            <a:r>
              <a:t>Institue Laue Langevin, Lumitron Technologies Inc.</a:t>
            </a:r>
          </a:p>
          <a:p>
            <a:pPr algn="ctr">
              <a:spcBef>
                <a:spcPts val="1500"/>
              </a:spcBef>
              <a:defRPr b="1" u="sng"/>
            </a:pPr>
            <a:r>
              <a:t>Combination of a Diffraction Based Ultra-Narrow Band Width Filter with a Laser Compton Photon Source</a:t>
            </a:r>
          </a:p>
          <a:p>
            <a:pPr algn="ctr">
              <a:spcBef>
                <a:spcPts val="1500"/>
              </a:spcBef>
            </a:pPr>
            <a:r>
              <a:t>Wednesday, 13 September</a:t>
            </a:r>
          </a:p>
          <a:p>
            <a:pPr algn="ctr"/>
            <a:r>
              <a:t>Junior Ballroom, 9:55 AM</a:t>
            </a:r>
          </a:p>
        </p:txBody>
      </p:sp>
      <p:pic>
        <p:nvPicPr>
          <p:cNvPr id="1257" name="Image" descr="Image"/>
          <p:cNvPicPr>
            <a:picLocks/>
          </p:cNvPicPr>
          <p:nvPr/>
        </p:nvPicPr>
        <p:blipFill>
          <a:blip r:embed="rId4"/>
          <a:stretch>
            <a:fillRect/>
          </a:stretch>
        </p:blipFill>
        <p:spPr>
          <a:xfrm>
            <a:off x="1980796" y="2301518"/>
            <a:ext cx="9896651" cy="9043293"/>
          </a:xfrm>
          <a:prstGeom prst="rect">
            <a:avLst/>
          </a:prstGeom>
          <a:effectLst>
            <a:outerShdw blurRad="177800" dist="101600" dir="2700000" rotWithShape="0">
              <a:srgbClr val="000000">
                <a:alpha val="75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60" name="We can learn from the PET and SPECT communities."/>
          <p:cNvSpPr txBox="1">
            <a:spLocks noGrp="1"/>
          </p:cNvSpPr>
          <p:nvPr>
            <p:ph type="body" sz="quarter" idx="1"/>
          </p:nvPr>
        </p:nvSpPr>
        <p:spPr>
          <a:prstGeom prst="rect">
            <a:avLst/>
          </a:prstGeom>
        </p:spPr>
        <p:txBody>
          <a:bodyPr/>
          <a:lstStyle/>
          <a:p>
            <a:r>
              <a:rPr b="1"/>
              <a:t>We can learn from the PET and SPECT communities.</a:t>
            </a:r>
          </a:p>
        </p:txBody>
      </p:sp>
      <p:sp>
        <p:nvSpPr>
          <p:cNvPr id="1261" name="Could LCS-NRF be used for Medical Imaging?"/>
          <p:cNvSpPr txBox="1">
            <a:spLocks noGrp="1"/>
          </p:cNvSpPr>
          <p:nvPr>
            <p:ph type="title"/>
          </p:nvPr>
        </p:nvSpPr>
        <p:spPr>
          <a:prstGeom prst="rect">
            <a:avLst/>
          </a:prstGeom>
        </p:spPr>
        <p:txBody>
          <a:bodyPr/>
          <a:lstStyle/>
          <a:p>
            <a:r>
              <a:rPr b="1" dirty="0"/>
              <a:t>Could LCS-NRF be used for Medical Imaging?</a:t>
            </a:r>
          </a:p>
        </p:txBody>
      </p:sp>
      <p:grpSp>
        <p:nvGrpSpPr>
          <p:cNvPr id="1264" name="Group"/>
          <p:cNvGrpSpPr/>
          <p:nvPr/>
        </p:nvGrpSpPr>
        <p:grpSpPr>
          <a:xfrm>
            <a:off x="20445539" y="12910465"/>
            <a:ext cx="3713245" cy="564003"/>
            <a:chOff x="0" y="0"/>
            <a:chExt cx="3713244" cy="564001"/>
          </a:xfrm>
        </p:grpSpPr>
        <p:pic>
          <p:nvPicPr>
            <p:cNvPr id="1262"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63"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grpSp>
        <p:nvGrpSpPr>
          <p:cNvPr id="1267" name="Image"/>
          <p:cNvGrpSpPr/>
          <p:nvPr/>
        </p:nvGrpSpPr>
        <p:grpSpPr>
          <a:xfrm>
            <a:off x="498377" y="5074783"/>
            <a:ext cx="10443294" cy="4517719"/>
            <a:chOff x="0" y="0"/>
            <a:chExt cx="10443293" cy="4517717"/>
          </a:xfrm>
        </p:grpSpPr>
        <p:pic>
          <p:nvPicPr>
            <p:cNvPr id="1266" name="Image" descr="Image"/>
            <p:cNvPicPr>
              <a:picLocks noChangeAspect="1"/>
            </p:cNvPicPr>
            <p:nvPr/>
          </p:nvPicPr>
          <p:blipFill>
            <a:blip r:embed="rId4"/>
            <a:stretch>
              <a:fillRect/>
            </a:stretch>
          </p:blipFill>
          <p:spPr>
            <a:xfrm>
              <a:off x="215900" y="139700"/>
              <a:ext cx="10011494" cy="3958918"/>
            </a:xfrm>
            <a:prstGeom prst="rect">
              <a:avLst/>
            </a:prstGeom>
            <a:ln>
              <a:noFill/>
            </a:ln>
            <a:effectLst/>
          </p:spPr>
        </p:pic>
        <p:pic>
          <p:nvPicPr>
            <p:cNvPr id="1265" name="Image" descr="Image"/>
            <p:cNvPicPr>
              <a:picLocks/>
            </p:cNvPicPr>
            <p:nvPr/>
          </p:nvPicPr>
          <p:blipFill>
            <a:blip r:embed="rId5"/>
            <a:stretch>
              <a:fillRect/>
            </a:stretch>
          </p:blipFill>
          <p:spPr>
            <a:xfrm>
              <a:off x="0" y="0"/>
              <a:ext cx="10443294" cy="4517718"/>
            </a:xfrm>
            <a:prstGeom prst="rect">
              <a:avLst/>
            </a:prstGeom>
            <a:effectLst/>
          </p:spPr>
        </p:pic>
      </p:grpSp>
      <p:sp>
        <p:nvSpPr>
          <p:cNvPr id="1268" name="Seam P, et al. Blood (2007) 110 (10): 3507-3516.…"/>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indent="76200" defTabSz="12700">
              <a:defRPr sz="1900">
                <a:solidFill>
                  <a:srgbClr val="535353"/>
                </a:solidFill>
                <a:latin typeface="Myriad Pro Light"/>
                <a:ea typeface="Myriad Pro Light"/>
                <a:cs typeface="Myriad Pro Light"/>
                <a:sym typeface="Myriad Pro Semibold"/>
              </a:defRPr>
            </a:pPr>
            <a:r>
              <a:t>Seam P, et al. Blood (2007) 110 (10): 3507-3516.</a:t>
            </a:r>
          </a:p>
          <a:p>
            <a:pPr indent="76200" defTabSz="12700">
              <a:defRPr sz="1900">
                <a:solidFill>
                  <a:srgbClr val="535353"/>
                </a:solidFill>
                <a:latin typeface="Myriad Pro Light"/>
                <a:ea typeface="Myriad Pro Light"/>
                <a:cs typeface="Myriad Pro Light"/>
                <a:sym typeface="Myriad Pro Semibold"/>
              </a:defRPr>
            </a:pPr>
            <a:r>
              <a:t>Xie Q, (2016); 5(1): 1270</a:t>
            </a:r>
          </a:p>
        </p:txBody>
      </p:sp>
      <p:grpSp>
        <p:nvGrpSpPr>
          <p:cNvPr id="1271" name="Image"/>
          <p:cNvGrpSpPr/>
          <p:nvPr/>
        </p:nvGrpSpPr>
        <p:grpSpPr>
          <a:xfrm>
            <a:off x="11758519" y="5074783"/>
            <a:ext cx="12127104" cy="4517719"/>
            <a:chOff x="0" y="0"/>
            <a:chExt cx="12127103" cy="4517717"/>
          </a:xfrm>
        </p:grpSpPr>
        <p:pic>
          <p:nvPicPr>
            <p:cNvPr id="1270" name="Image" descr="Image"/>
            <p:cNvPicPr>
              <a:picLocks noChangeAspect="1"/>
            </p:cNvPicPr>
            <p:nvPr/>
          </p:nvPicPr>
          <p:blipFill>
            <a:blip r:embed="rId6"/>
            <a:stretch>
              <a:fillRect/>
            </a:stretch>
          </p:blipFill>
          <p:spPr>
            <a:xfrm>
              <a:off x="215900" y="139700"/>
              <a:ext cx="11695304" cy="3958918"/>
            </a:xfrm>
            <a:prstGeom prst="rect">
              <a:avLst/>
            </a:prstGeom>
            <a:ln>
              <a:noFill/>
            </a:ln>
            <a:effectLst/>
          </p:spPr>
        </p:pic>
        <p:pic>
          <p:nvPicPr>
            <p:cNvPr id="1269" name="Image" descr="Image"/>
            <p:cNvPicPr>
              <a:picLocks/>
            </p:cNvPicPr>
            <p:nvPr/>
          </p:nvPicPr>
          <p:blipFill>
            <a:blip r:embed="rId7"/>
            <a:stretch>
              <a:fillRect/>
            </a:stretch>
          </p:blipFill>
          <p:spPr>
            <a:xfrm>
              <a:off x="0" y="0"/>
              <a:ext cx="12127104" cy="4517718"/>
            </a:xfrm>
            <a:prstGeom prst="rect">
              <a:avLst/>
            </a:prstGeom>
            <a:effectLst/>
          </p:spPr>
        </p:pic>
      </p:grpSp>
      <p:sp>
        <p:nvSpPr>
          <p:cNvPr id="1272" name="PET"/>
          <p:cNvSpPr txBox="1"/>
          <p:nvPr/>
        </p:nvSpPr>
        <p:spPr>
          <a:xfrm>
            <a:off x="5177648" y="4053828"/>
            <a:ext cx="1084752"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PET</a:t>
            </a:r>
          </a:p>
        </p:txBody>
      </p:sp>
      <p:sp>
        <p:nvSpPr>
          <p:cNvPr id="1273" name="SPECT"/>
          <p:cNvSpPr txBox="1"/>
          <p:nvPr/>
        </p:nvSpPr>
        <p:spPr>
          <a:xfrm>
            <a:off x="16962133" y="4053828"/>
            <a:ext cx="1719877"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SPECT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76" name="Only dipole transitions considered"/>
          <p:cNvSpPr txBox="1">
            <a:spLocks noGrp="1"/>
          </p:cNvSpPr>
          <p:nvPr>
            <p:ph type="body" sz="quarter" idx="1"/>
          </p:nvPr>
        </p:nvSpPr>
        <p:spPr>
          <a:prstGeom prst="rect">
            <a:avLst/>
          </a:prstGeom>
        </p:spPr>
        <p:txBody>
          <a:bodyPr/>
          <a:lstStyle/>
          <a:p>
            <a:r>
              <a:rPr b="1"/>
              <a:t>Only dipole transitions considered</a:t>
            </a:r>
          </a:p>
        </p:txBody>
      </p:sp>
      <p:sp>
        <p:nvSpPr>
          <p:cNvPr id="1277" name="Could We Image a Clinically Used Radiotracer?"/>
          <p:cNvSpPr txBox="1">
            <a:spLocks noGrp="1"/>
          </p:cNvSpPr>
          <p:nvPr>
            <p:ph type="title"/>
          </p:nvPr>
        </p:nvSpPr>
        <p:spPr>
          <a:prstGeom prst="rect">
            <a:avLst/>
          </a:prstGeom>
        </p:spPr>
        <p:txBody>
          <a:bodyPr/>
          <a:lstStyle/>
          <a:p>
            <a:r>
              <a:rPr b="1" dirty="0"/>
              <a:t>Could We Image a Clinically Used Radiotracer?</a:t>
            </a:r>
          </a:p>
        </p:txBody>
      </p:sp>
      <p:grpSp>
        <p:nvGrpSpPr>
          <p:cNvPr id="1280" name="Group"/>
          <p:cNvGrpSpPr/>
          <p:nvPr/>
        </p:nvGrpSpPr>
        <p:grpSpPr>
          <a:xfrm>
            <a:off x="20445539" y="12910465"/>
            <a:ext cx="3713245" cy="564003"/>
            <a:chOff x="0" y="0"/>
            <a:chExt cx="3713244" cy="564001"/>
          </a:xfrm>
        </p:grpSpPr>
        <p:pic>
          <p:nvPicPr>
            <p:cNvPr id="1278"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79"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281" name="Image" descr="Image"/>
          <p:cNvPicPr>
            <a:picLocks noChangeAspect="1"/>
          </p:cNvPicPr>
          <p:nvPr/>
        </p:nvPicPr>
        <p:blipFill>
          <a:blip r:embed="rId4"/>
          <a:srcRect r="51278"/>
          <a:stretch>
            <a:fillRect/>
          </a:stretch>
        </p:blipFill>
        <p:spPr>
          <a:xfrm>
            <a:off x="4790212" y="2458928"/>
            <a:ext cx="6471403" cy="8728519"/>
          </a:xfrm>
          <a:prstGeom prst="rect">
            <a:avLst/>
          </a:prstGeom>
          <a:ln w="12700">
            <a:miter lim="400000"/>
          </a:ln>
        </p:spPr>
      </p:pic>
      <p:pic>
        <p:nvPicPr>
          <p:cNvPr id="1282" name="Image" descr="Image"/>
          <p:cNvPicPr>
            <a:picLocks noChangeAspect="1"/>
          </p:cNvPicPr>
          <p:nvPr/>
        </p:nvPicPr>
        <p:blipFill>
          <a:blip r:embed="rId4"/>
          <a:srcRect l="51297"/>
          <a:stretch>
            <a:fillRect/>
          </a:stretch>
        </p:blipFill>
        <p:spPr>
          <a:xfrm>
            <a:off x="13124724" y="2458928"/>
            <a:ext cx="6468892" cy="8728519"/>
          </a:xfrm>
          <a:prstGeom prst="rect">
            <a:avLst/>
          </a:prstGeom>
          <a:ln w="12700">
            <a:miter lim="400000"/>
          </a:ln>
        </p:spPr>
      </p:pic>
      <p:sp>
        <p:nvSpPr>
          <p:cNvPr id="1283" name="National Nuclear Data Center, Brookhaven National Lab, Evaluated Nuclear Structure Data File"/>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t>National Nuclear Data Center, Brookhaven National Lab, Evaluated Nuclear Structure Data File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804" name="Energy Levels Are Unique to the Isotope"/>
          <p:cNvSpPr txBox="1">
            <a:spLocks noGrp="1"/>
          </p:cNvSpPr>
          <p:nvPr>
            <p:ph type="title"/>
          </p:nvPr>
        </p:nvSpPr>
        <p:spPr>
          <a:prstGeom prst="rect">
            <a:avLst/>
          </a:prstGeom>
        </p:spPr>
        <p:txBody>
          <a:bodyPr/>
          <a:lstStyle/>
          <a:p>
            <a:r>
              <a:rPr b="1" dirty="0"/>
              <a:t>Energy Levels Are Unique to the Isotope</a:t>
            </a:r>
          </a:p>
        </p:txBody>
      </p:sp>
      <p:grpSp>
        <p:nvGrpSpPr>
          <p:cNvPr id="807" name="Group"/>
          <p:cNvGrpSpPr/>
          <p:nvPr/>
        </p:nvGrpSpPr>
        <p:grpSpPr>
          <a:xfrm>
            <a:off x="20445539" y="12910465"/>
            <a:ext cx="3713245" cy="564003"/>
            <a:chOff x="0" y="0"/>
            <a:chExt cx="3713244" cy="564001"/>
          </a:xfrm>
        </p:grpSpPr>
        <p:pic>
          <p:nvPicPr>
            <p:cNvPr id="805"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806"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grpSp>
        <p:nvGrpSpPr>
          <p:cNvPr id="812" name="Group"/>
          <p:cNvGrpSpPr/>
          <p:nvPr/>
        </p:nvGrpSpPr>
        <p:grpSpPr>
          <a:xfrm>
            <a:off x="3006722" y="4512004"/>
            <a:ext cx="7481643" cy="6572970"/>
            <a:chOff x="-215900" y="-139700"/>
            <a:chExt cx="7481641" cy="6572969"/>
          </a:xfrm>
        </p:grpSpPr>
        <p:grpSp>
          <p:nvGrpSpPr>
            <p:cNvPr id="810" name="Image"/>
            <p:cNvGrpSpPr/>
            <p:nvPr/>
          </p:nvGrpSpPr>
          <p:grpSpPr>
            <a:xfrm>
              <a:off x="-215901" y="-139701"/>
              <a:ext cx="7481643" cy="6572971"/>
              <a:chOff x="0" y="0"/>
              <a:chExt cx="7481641" cy="6572969"/>
            </a:xfrm>
          </p:grpSpPr>
          <p:pic>
            <p:nvPicPr>
              <p:cNvPr id="809" name="Image" descr="Image"/>
              <p:cNvPicPr>
                <a:picLocks noChangeAspect="1"/>
              </p:cNvPicPr>
              <p:nvPr/>
            </p:nvPicPr>
            <p:blipFill>
              <a:blip r:embed="rId4"/>
              <a:srcRect l="11791" t="37574" r="35209" b="542"/>
              <a:stretch>
                <a:fillRect/>
              </a:stretch>
            </p:blipFill>
            <p:spPr>
              <a:xfrm>
                <a:off x="215900" y="139700"/>
                <a:ext cx="7049842" cy="6014170"/>
              </a:xfrm>
              <a:prstGeom prst="rect">
                <a:avLst/>
              </a:prstGeom>
              <a:ln>
                <a:noFill/>
              </a:ln>
              <a:effectLst/>
            </p:spPr>
          </p:pic>
          <p:pic>
            <p:nvPicPr>
              <p:cNvPr id="808" name="Image" descr="Image"/>
              <p:cNvPicPr>
                <a:picLocks/>
              </p:cNvPicPr>
              <p:nvPr/>
            </p:nvPicPr>
            <p:blipFill>
              <a:blip r:embed="rId5"/>
              <a:stretch>
                <a:fillRect/>
              </a:stretch>
            </p:blipFill>
            <p:spPr>
              <a:xfrm>
                <a:off x="-1" y="-1"/>
                <a:ext cx="7481643" cy="6572971"/>
              </a:xfrm>
              <a:prstGeom prst="rect">
                <a:avLst/>
              </a:prstGeom>
              <a:effectLst/>
            </p:spPr>
          </p:pic>
        </p:grpSp>
        <p:sp>
          <p:nvSpPr>
            <p:cNvPr id="811" name="Rectangle"/>
            <p:cNvSpPr/>
            <p:nvPr/>
          </p:nvSpPr>
          <p:spPr>
            <a:xfrm>
              <a:off x="5642762" y="282167"/>
              <a:ext cx="1510002" cy="660272"/>
            </a:xfrm>
            <a:prstGeom prst="rect">
              <a:avLst/>
            </a:prstGeom>
            <a:solidFill>
              <a:srgbClr val="FFFFFF"/>
            </a:solidFill>
            <a:ln w="12700" cap="flat">
              <a:noFill/>
              <a:miter lim="400000"/>
            </a:ln>
            <a:effectLst/>
          </p:spPr>
          <p:txBody>
            <a:bodyPr wrap="square" lIns="91438" tIns="91438" rIns="91438" bIns="91438" numCol="1" anchor="ctr">
              <a:noAutofit/>
            </a:bodyPr>
            <a:lstStyle/>
            <a:p>
              <a:endParaRPr/>
            </a:p>
          </p:txBody>
        </p:sp>
      </p:grpSp>
      <p:sp>
        <p:nvSpPr>
          <p:cNvPr id="813" name="Margraf J, Eckert T, Rittner M, Bauske I, Beck O, Kneissl U, Maser H, Pitz HH, Schiller A, von Brentano P, Fischer R, Herzbert RD, Pietralla N, Zilges A, Friedrichs H. Physical Review C. (1995) 52(5) 2429…"/>
          <p:cNvSpPr txBox="1"/>
          <p:nvPr/>
        </p:nvSpPr>
        <p:spPr>
          <a:xfrm>
            <a:off x="136467" y="12970801"/>
            <a:ext cx="20309072" cy="815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indent="76200" defTabSz="12700">
              <a:defRPr sz="1900">
                <a:solidFill>
                  <a:srgbClr val="535353"/>
                </a:solidFill>
                <a:latin typeface="Myriad Pro Light"/>
                <a:ea typeface="Myriad Pro Light"/>
                <a:cs typeface="Myriad Pro Light"/>
                <a:sym typeface="Myriad Pro Semibold"/>
              </a:defRPr>
            </a:pPr>
            <a:r>
              <a:rPr b="1" dirty="0" err="1"/>
              <a:t>Margraf</a:t>
            </a:r>
            <a:r>
              <a:rPr b="1" dirty="0"/>
              <a:t> J, Eckert T, </a:t>
            </a:r>
            <a:r>
              <a:rPr b="1" dirty="0" err="1"/>
              <a:t>Rittner</a:t>
            </a:r>
            <a:r>
              <a:rPr b="1" dirty="0"/>
              <a:t> M, </a:t>
            </a:r>
            <a:r>
              <a:rPr b="1" dirty="0" err="1"/>
              <a:t>Bauske</a:t>
            </a:r>
            <a:r>
              <a:rPr b="1" dirty="0"/>
              <a:t> I, Beck O, </a:t>
            </a:r>
            <a:r>
              <a:rPr b="1" dirty="0" err="1"/>
              <a:t>Kneissl</a:t>
            </a:r>
            <a:r>
              <a:rPr b="1" dirty="0"/>
              <a:t> U, Maser H, </a:t>
            </a:r>
            <a:r>
              <a:rPr b="1" dirty="0" err="1"/>
              <a:t>Pitz</a:t>
            </a:r>
            <a:r>
              <a:rPr b="1" dirty="0"/>
              <a:t> HH, Schiller A, von Brentano P, Fischer R, </a:t>
            </a:r>
            <a:r>
              <a:rPr b="1" dirty="0" err="1"/>
              <a:t>Herzbert</a:t>
            </a:r>
            <a:r>
              <a:rPr b="1" dirty="0"/>
              <a:t> RD, </a:t>
            </a:r>
            <a:r>
              <a:rPr b="1" dirty="0" err="1"/>
              <a:t>Pietralla</a:t>
            </a:r>
            <a:r>
              <a:rPr b="1" dirty="0"/>
              <a:t> N, </a:t>
            </a:r>
            <a:r>
              <a:rPr b="1" dirty="0" err="1"/>
              <a:t>Zilges</a:t>
            </a:r>
            <a:r>
              <a:rPr b="1" dirty="0"/>
              <a:t> A, Friedrichs H. Physical Review C. (1995) 52(5) 2429</a:t>
            </a:r>
          </a:p>
          <a:p>
            <a:pPr indent="76200" defTabSz="12700">
              <a:defRPr sz="1900">
                <a:solidFill>
                  <a:srgbClr val="535353"/>
                </a:solidFill>
                <a:latin typeface="Myriad Pro Light"/>
                <a:ea typeface="Myriad Pro Light"/>
                <a:cs typeface="Myriad Pro Light"/>
                <a:sym typeface="Myriad Pro Semibold"/>
              </a:defRPr>
            </a:pPr>
            <a:r>
              <a:rPr b="1" dirty="0" err="1"/>
              <a:t>Zilges</a:t>
            </a:r>
            <a:r>
              <a:rPr b="1" dirty="0"/>
              <a:t> A, </a:t>
            </a:r>
            <a:r>
              <a:rPr b="1" dirty="0" err="1"/>
              <a:t>Balabanski</a:t>
            </a:r>
            <a:r>
              <a:rPr b="1" dirty="0"/>
              <a:t> DL, Isaak J, </a:t>
            </a:r>
            <a:r>
              <a:rPr b="1" dirty="0" err="1"/>
              <a:t>Pietralla</a:t>
            </a:r>
            <a:r>
              <a:rPr b="1" dirty="0"/>
              <a:t> N. Progress in Particle and Nuclear Physics 122 (2022) 103903</a:t>
            </a:r>
          </a:p>
        </p:txBody>
      </p:sp>
      <p:pic>
        <p:nvPicPr>
          <p:cNvPr id="814" name="Image" descr="Image"/>
          <p:cNvPicPr>
            <a:picLocks noChangeAspect="1"/>
          </p:cNvPicPr>
          <p:nvPr/>
        </p:nvPicPr>
        <p:blipFill>
          <a:blip r:embed="rId6"/>
          <a:stretch>
            <a:fillRect/>
          </a:stretch>
        </p:blipFill>
        <p:spPr>
          <a:xfrm>
            <a:off x="11843209" y="2521555"/>
            <a:ext cx="7057912" cy="10274468"/>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286" name="Only 5% of total fluorine is in soft tissue."/>
          <p:cNvSpPr txBox="1">
            <a:spLocks noGrp="1"/>
          </p:cNvSpPr>
          <p:nvPr>
            <p:ph type="body" sz="quarter" idx="1"/>
          </p:nvPr>
        </p:nvSpPr>
        <p:spPr>
          <a:prstGeom prst="rect">
            <a:avLst/>
          </a:prstGeom>
        </p:spPr>
        <p:txBody>
          <a:bodyPr/>
          <a:lstStyle/>
          <a:p>
            <a:r>
              <a:rPr b="1" dirty="0"/>
              <a:t>Only 5% of total fluorine is in soft tissue.</a:t>
            </a:r>
          </a:p>
        </p:txBody>
      </p:sp>
      <p:sp>
        <p:nvSpPr>
          <p:cNvPr id="1287" name="Candidate: 19F"/>
          <p:cNvSpPr txBox="1">
            <a:spLocks noGrp="1"/>
          </p:cNvSpPr>
          <p:nvPr>
            <p:ph type="title"/>
          </p:nvPr>
        </p:nvSpPr>
        <p:spPr>
          <a:prstGeom prst="rect">
            <a:avLst/>
          </a:prstGeom>
        </p:spPr>
        <p:txBody>
          <a:bodyPr/>
          <a:lstStyle/>
          <a:p>
            <a:r>
              <a:rPr b="1" dirty="0"/>
              <a:t>Candidate: </a:t>
            </a:r>
            <a:r>
              <a:rPr b="1" baseline="31999" dirty="0"/>
              <a:t>19</a:t>
            </a:r>
            <a:r>
              <a:rPr b="1" dirty="0"/>
              <a:t>F</a:t>
            </a:r>
          </a:p>
        </p:txBody>
      </p:sp>
      <p:grpSp>
        <p:nvGrpSpPr>
          <p:cNvPr id="1290" name="Group"/>
          <p:cNvGrpSpPr/>
          <p:nvPr/>
        </p:nvGrpSpPr>
        <p:grpSpPr>
          <a:xfrm>
            <a:off x="20445539" y="12910465"/>
            <a:ext cx="3713245" cy="564003"/>
            <a:chOff x="0" y="0"/>
            <a:chExt cx="3713244" cy="564001"/>
          </a:xfrm>
        </p:grpSpPr>
        <p:pic>
          <p:nvPicPr>
            <p:cNvPr id="1288"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289"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291" name="National Nuclear Data Center, Brookhaven National Lab, Evaluated Nuclear Structure Data File"/>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t>National Nuclear Data Center, Brookhaven National Lab, Evaluated Nuclear Structure Data File</a:t>
            </a:r>
          </a:p>
        </p:txBody>
      </p:sp>
      <p:pic>
        <p:nvPicPr>
          <p:cNvPr id="1292" name="Image" descr="Image"/>
          <p:cNvPicPr>
            <a:picLocks noChangeAspect="1"/>
          </p:cNvPicPr>
          <p:nvPr/>
        </p:nvPicPr>
        <p:blipFill>
          <a:blip r:embed="rId4"/>
          <a:stretch>
            <a:fillRect/>
          </a:stretch>
        </p:blipFill>
        <p:spPr>
          <a:xfrm>
            <a:off x="1009760" y="4240227"/>
            <a:ext cx="8345874" cy="5177669"/>
          </a:xfrm>
          <a:prstGeom prst="rect">
            <a:avLst/>
          </a:prstGeom>
          <a:ln w="12700">
            <a:miter lim="400000"/>
          </a:ln>
          <a:effectLst>
            <a:outerShdw blurRad="101600" dist="25400" dir="5400000" rotWithShape="0">
              <a:srgbClr val="000000">
                <a:alpha val="75000"/>
              </a:srgbClr>
            </a:outerShdw>
          </a:effectLst>
        </p:spPr>
      </p:pic>
      <p:sp>
        <p:nvSpPr>
          <p:cNvPr id="1293" name="Rounded Rectangle"/>
          <p:cNvSpPr/>
          <p:nvPr/>
        </p:nvSpPr>
        <p:spPr>
          <a:xfrm>
            <a:off x="5428261" y="8132240"/>
            <a:ext cx="3931612" cy="538602"/>
          </a:xfrm>
          <a:prstGeom prst="roundRect">
            <a:avLst>
              <a:gd name="adj" fmla="val 50000"/>
            </a:avLst>
          </a:prstGeom>
          <a:solidFill>
            <a:schemeClr val="accent6">
              <a:alpha val="56760"/>
            </a:schemeClr>
          </a:solidFill>
          <a:ln w="25400">
            <a:solidFill>
              <a:schemeClr val="accent1">
                <a:alpha val="56760"/>
              </a:schemeClr>
            </a:solidFill>
          </a:ln>
        </p:spPr>
        <p:txBody>
          <a:bodyPr lIns="91438" tIns="91438" rIns="91438" bIns="91438" anchor="ctr"/>
          <a:lstStyle/>
          <a:p>
            <a:endParaRPr/>
          </a:p>
        </p:txBody>
      </p:sp>
      <p:sp>
        <p:nvSpPr>
          <p:cNvPr id="1294" name="Mass fraction of elements in human body"/>
          <p:cNvSpPr txBox="1"/>
          <p:nvPr/>
        </p:nvSpPr>
        <p:spPr>
          <a:xfrm>
            <a:off x="588363" y="3235721"/>
            <a:ext cx="9188667"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Mass fraction of elements in human body</a:t>
            </a:r>
          </a:p>
        </p:txBody>
      </p:sp>
      <p:pic>
        <p:nvPicPr>
          <p:cNvPr id="1295" name="Image" descr="Image"/>
          <p:cNvPicPr>
            <a:picLocks noChangeAspect="1"/>
          </p:cNvPicPr>
          <p:nvPr/>
        </p:nvPicPr>
        <p:blipFill>
          <a:blip r:embed="rId5"/>
          <a:stretch>
            <a:fillRect/>
          </a:stretch>
        </p:blipFill>
        <p:spPr>
          <a:xfrm>
            <a:off x="10053368" y="4095332"/>
            <a:ext cx="9188668" cy="6384947"/>
          </a:xfrm>
          <a:prstGeom prst="rect">
            <a:avLst/>
          </a:prstGeom>
          <a:ln w="12700">
            <a:miter lim="400000"/>
          </a:ln>
        </p:spPr>
      </p:pic>
      <mc:AlternateContent xmlns:mc="http://schemas.openxmlformats.org/markup-compatibility/2006" xmlns:a14="http://schemas.microsoft.com/office/drawing/2010/main">
        <mc:Choice Requires="a14">
          <p:sp>
            <p:nvSpPr>
              <p:cNvPr id="1296" name="Not radioactive…"/>
              <p:cNvSpPr txBox="1"/>
              <p:nvPr/>
            </p:nvSpPr>
            <p:spPr>
              <a:xfrm>
                <a:off x="16728563" y="3398895"/>
                <a:ext cx="6216497" cy="3468549"/>
              </a:xfrm>
              <a:prstGeom prst="rect">
                <a:avLst/>
              </a:prstGeom>
              <a:solidFill>
                <a:srgbClr val="DDDDDD"/>
              </a:solidFill>
              <a:ln w="88900">
                <a:solidFill>
                  <a:schemeClr val="accent6"/>
                </a:solidFill>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ma14="http://schemas.microsoft.com/office/mac/drawingml/2011/main" val="1"/>
                </a:ext>
              </a:extLst>
            </p:spPr>
            <p:txBody>
              <a:bodyPr wrap="square" lIns="91438" tIns="91438" rIns="91438" bIns="91438">
                <a:spAutoFit/>
              </a:bodyPr>
              <a:lstStyle/>
              <a:p>
                <a:pPr algn="ctr">
                  <a:defRPr b="1"/>
                </a:pPr>
                <a:r>
                  <a:rPr dirty="0"/>
                  <a:t>Not radioactive</a:t>
                </a:r>
              </a:p>
              <a:p>
                <a:pPr algn="ctr">
                  <a:spcBef>
                    <a:spcPts val="1000"/>
                  </a:spcBef>
                  <a:defRPr b="1"/>
                </a:pPr>
                <a14:m>
                  <m:oMathPara xmlns:m="http://schemas.openxmlformats.org/officeDocument/2006/math">
                    <m:oMathParaPr>
                      <m:jc m:val="center"/>
                    </m:oMathParaPr>
                    <m:oMath xmlns:m="http://schemas.openxmlformats.org/officeDocument/2006/math">
                      <m:r>
                        <a:rPr sz="4100" i="1">
                          <a:solidFill>
                            <a:srgbClr val="000000"/>
                          </a:solidFill>
                          <a:latin typeface="Cambria Math" panose="02040503050406030204" pitchFamily="18" charset="0"/>
                        </a:rPr>
                        <m:t>𝑰</m:t>
                      </m:r>
                      <m:r>
                        <a:rPr sz="4100" i="1">
                          <a:solidFill>
                            <a:srgbClr val="000000"/>
                          </a:solidFill>
                          <a:latin typeface="Cambria Math" panose="02040503050406030204" pitchFamily="18" charset="0"/>
                        </a:rPr>
                        <m:t>𝝈</m:t>
                      </m:r>
                      <m:r>
                        <a:rPr sz="4100" i="1">
                          <a:solidFill>
                            <a:srgbClr val="000000"/>
                          </a:solidFill>
                          <a:latin typeface="Cambria Math" panose="02040503050406030204" pitchFamily="18" charset="0"/>
                        </a:rPr>
                        <m:t>=</m:t>
                      </m:r>
                      <m:r>
                        <a:rPr sz="4100" i="1">
                          <a:solidFill>
                            <a:srgbClr val="000000"/>
                          </a:solidFill>
                          <a:latin typeface="Cambria Math" panose="02040503050406030204" pitchFamily="18" charset="0"/>
                        </a:rPr>
                        <m:t>𝟒𝟏𝟒</m:t>
                      </m:r>
                      <m:r>
                        <a:rPr sz="4100" i="1">
                          <a:solidFill>
                            <a:srgbClr val="000000"/>
                          </a:solidFill>
                          <a:latin typeface="Cambria Math" panose="02040503050406030204" pitchFamily="18" charset="0"/>
                        </a:rPr>
                        <m:t>.</m:t>
                      </m:r>
                      <m:r>
                        <a:rPr sz="4100" i="1">
                          <a:solidFill>
                            <a:srgbClr val="000000"/>
                          </a:solidFill>
                          <a:latin typeface="Cambria Math" panose="02040503050406030204" pitchFamily="18" charset="0"/>
                        </a:rPr>
                        <m:t>𝟓</m:t>
                      </m:r>
                      <m:r>
                        <m:rPr>
                          <m:nor/>
                        </m:rPr>
                        <a:rPr sz="4100" i="1">
                          <a:solidFill>
                            <a:srgbClr val="000000"/>
                          </a:solidFill>
                          <a:latin typeface="Cambria Math" panose="02040503050406030204" pitchFamily="18" charset="0"/>
                        </a:rPr>
                        <m:t>eV</m:t>
                      </m:r>
                      <m:r>
                        <m:rPr>
                          <m:nor/>
                        </m:rPr>
                        <a:rPr sz="4100" i="1">
                          <a:solidFill>
                            <a:srgbClr val="000000"/>
                          </a:solidFill>
                          <a:latin typeface="Cambria Math" panose="02040503050406030204" pitchFamily="18" charset="0"/>
                        </a:rPr>
                        <m:t> </m:t>
                      </m:r>
                      <m:r>
                        <m:rPr>
                          <m:nor/>
                        </m:rPr>
                        <a:rPr sz="4100" i="1">
                          <a:solidFill>
                            <a:srgbClr val="000000"/>
                          </a:solidFill>
                          <a:latin typeface="Cambria Math" panose="02040503050406030204" pitchFamily="18" charset="0"/>
                        </a:rPr>
                        <m:t>b</m:t>
                      </m:r>
                    </m:oMath>
                  </m:oMathPara>
                </a14:m>
                <a:endParaRPr dirty="0"/>
              </a:p>
              <a:p>
                <a:pPr algn="ctr">
                  <a:spcBef>
                    <a:spcPts val="1000"/>
                  </a:spcBef>
                  <a:defRPr b="1"/>
                </a:pPr>
                <a:r>
                  <a:rPr dirty="0"/>
                  <a:t>100% abundance</a:t>
                </a:r>
              </a:p>
              <a:p>
                <a:pPr algn="ctr">
                  <a:spcBef>
                    <a:spcPts val="1000"/>
                  </a:spcBef>
                  <a:defRPr b="1"/>
                </a:pPr>
                <a:r>
                  <a:rPr dirty="0"/>
                  <a:t>Background mass fraction &lt; </a:t>
                </a:r>
                <a14:m>
                  <m:oMath xmlns:m="http://schemas.openxmlformats.org/officeDocument/2006/math">
                    <m:r>
                      <a:rPr sz="4400" i="1">
                        <a:solidFill>
                          <a:srgbClr val="000000"/>
                        </a:solidFill>
                        <a:latin typeface="Cambria Math" panose="02040503050406030204" pitchFamily="18" charset="0"/>
                      </a:rPr>
                      <m:t>𝟐</m:t>
                    </m:r>
                    <m:r>
                      <a:rPr sz="4400" i="1">
                        <a:solidFill>
                          <a:srgbClr val="000000"/>
                        </a:solidFill>
                        <a:latin typeface="Cambria Math" panose="02040503050406030204" pitchFamily="18" charset="0"/>
                      </a:rPr>
                      <m:t>×</m:t>
                    </m:r>
                    <m:sSup>
                      <m:sSupPr>
                        <m:ctrlPr>
                          <a:rPr sz="4400" i="1">
                            <a:solidFill>
                              <a:srgbClr val="000000"/>
                            </a:solidFill>
                            <a:latin typeface="Cambria Math" panose="02040503050406030204" pitchFamily="18" charset="0"/>
                          </a:rPr>
                        </m:ctrlPr>
                      </m:sSupPr>
                      <m:e>
                        <m:r>
                          <a:rPr sz="4400" i="1">
                            <a:solidFill>
                              <a:srgbClr val="000000"/>
                            </a:solidFill>
                            <a:latin typeface="Cambria Math" panose="02040503050406030204" pitchFamily="18" charset="0"/>
                          </a:rPr>
                          <m:t>𝟏𝟎</m:t>
                        </m:r>
                      </m:e>
                      <m:sup>
                        <m:r>
                          <a:rPr sz="4400" i="1">
                            <a:solidFill>
                              <a:srgbClr val="000000"/>
                            </a:solidFill>
                            <a:latin typeface="Cambria Math" panose="02040503050406030204" pitchFamily="18" charset="0"/>
                          </a:rPr>
                          <m:t>−</m:t>
                        </m:r>
                        <m:r>
                          <a:rPr sz="4400" i="1">
                            <a:solidFill>
                              <a:srgbClr val="000000"/>
                            </a:solidFill>
                            <a:latin typeface="Cambria Math" panose="02040503050406030204" pitchFamily="18" charset="0"/>
                          </a:rPr>
                          <m:t>𝟔</m:t>
                        </m:r>
                      </m:sup>
                    </m:sSup>
                  </m:oMath>
                </a14:m>
                <a:endParaRPr dirty="0"/>
              </a:p>
            </p:txBody>
          </p:sp>
        </mc:Choice>
        <mc:Fallback xmlns="">
          <p:sp>
            <p:nvSpPr>
              <p:cNvPr id="1296" name="Not radioactive…"/>
              <p:cNvSpPr txBox="1">
                <a:spLocks noRot="1" noChangeAspect="1" noMove="1" noResize="1" noEditPoints="1" noAdjustHandles="1" noChangeArrowheads="1" noChangeShapeType="1" noTextEdit="1"/>
              </p:cNvSpPr>
              <p:nvPr/>
            </p:nvSpPr>
            <p:spPr>
              <a:xfrm>
                <a:off x="16728563" y="3398895"/>
                <a:ext cx="6216497" cy="3468549"/>
              </a:xfrm>
              <a:prstGeom prst="rect">
                <a:avLst/>
              </a:prstGeom>
              <a:blipFill>
                <a:blip r:embed="rId6"/>
                <a:stretch>
                  <a:fillRect/>
                </a:stretch>
              </a:blipFill>
              <a:ln w="88900">
                <a:solidFill>
                  <a:schemeClr val="accent6"/>
                </a:solidFill>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dirty="0"/>
          </a:p>
        </p:txBody>
      </p:sp>
      <p:sp>
        <p:nvSpPr>
          <p:cNvPr id="1299" name="Glucose is the common molecule used for cancer PET imaging"/>
          <p:cNvSpPr txBox="1">
            <a:spLocks noGrp="1"/>
          </p:cNvSpPr>
          <p:nvPr>
            <p:ph type="body" sz="quarter" idx="1"/>
          </p:nvPr>
        </p:nvSpPr>
        <p:spPr>
          <a:prstGeom prst="rect">
            <a:avLst/>
          </a:prstGeom>
        </p:spPr>
        <p:txBody>
          <a:bodyPr/>
          <a:lstStyle/>
          <a:p>
            <a:r>
              <a:rPr b="1"/>
              <a:t>Glucose is the common molecule used for cancer PET imaging</a:t>
            </a:r>
          </a:p>
        </p:txBody>
      </p:sp>
      <p:sp>
        <p:nvSpPr>
          <p:cNvPr id="1300" name="Candidate 19F"/>
          <p:cNvSpPr txBox="1">
            <a:spLocks noGrp="1"/>
          </p:cNvSpPr>
          <p:nvPr>
            <p:ph type="title"/>
          </p:nvPr>
        </p:nvSpPr>
        <p:spPr>
          <a:prstGeom prst="rect">
            <a:avLst/>
          </a:prstGeom>
        </p:spPr>
        <p:txBody>
          <a:bodyPr/>
          <a:lstStyle/>
          <a:p>
            <a:r>
              <a:rPr b="1" dirty="0"/>
              <a:t>Candidate </a:t>
            </a:r>
            <a:r>
              <a:rPr lang="en-US" b="1" baseline="31999" dirty="0"/>
              <a:t>19</a:t>
            </a:r>
            <a:r>
              <a:rPr lang="en-US" b="1" dirty="0"/>
              <a:t>F</a:t>
            </a:r>
            <a:endParaRPr b="1" dirty="0"/>
          </a:p>
        </p:txBody>
      </p:sp>
      <p:grpSp>
        <p:nvGrpSpPr>
          <p:cNvPr id="1303" name="Group"/>
          <p:cNvGrpSpPr/>
          <p:nvPr/>
        </p:nvGrpSpPr>
        <p:grpSpPr>
          <a:xfrm>
            <a:off x="20445539" y="12910465"/>
            <a:ext cx="3713245" cy="564003"/>
            <a:chOff x="0" y="0"/>
            <a:chExt cx="3713244" cy="564001"/>
          </a:xfrm>
        </p:grpSpPr>
        <p:pic>
          <p:nvPicPr>
            <p:cNvPr id="130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0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grpSp>
        <p:nvGrpSpPr>
          <p:cNvPr id="1307" name="Group"/>
          <p:cNvGrpSpPr/>
          <p:nvPr/>
        </p:nvGrpSpPr>
        <p:grpSpPr>
          <a:xfrm>
            <a:off x="301297" y="4716230"/>
            <a:ext cx="6927305" cy="5140156"/>
            <a:chOff x="0" y="0"/>
            <a:chExt cx="6927303" cy="5140155"/>
          </a:xfrm>
        </p:grpSpPr>
        <p:pic>
          <p:nvPicPr>
            <p:cNvPr id="1304" name="Image" descr="Image"/>
            <p:cNvPicPr>
              <a:picLocks noChangeAspect="1"/>
            </p:cNvPicPr>
            <p:nvPr/>
          </p:nvPicPr>
          <p:blipFill>
            <a:blip r:embed="rId4"/>
            <a:stretch>
              <a:fillRect/>
            </a:stretch>
          </p:blipFill>
          <p:spPr>
            <a:xfrm>
              <a:off x="0" y="0"/>
              <a:ext cx="6927304" cy="5140156"/>
            </a:xfrm>
            <a:prstGeom prst="rect">
              <a:avLst/>
            </a:prstGeom>
            <a:ln w="12700" cap="flat">
              <a:noFill/>
              <a:miter lim="400000"/>
            </a:ln>
            <a:effectLst/>
          </p:spPr>
        </p:pic>
        <p:sp>
          <p:nvSpPr>
            <p:cNvPr id="1305" name="Rectangle"/>
            <p:cNvSpPr/>
            <p:nvPr/>
          </p:nvSpPr>
          <p:spPr>
            <a:xfrm>
              <a:off x="4477202" y="3383343"/>
              <a:ext cx="854239" cy="514087"/>
            </a:xfrm>
            <a:prstGeom prst="rect">
              <a:avLst/>
            </a:prstGeom>
            <a:solidFill>
              <a:srgbClr val="FFFFFF"/>
            </a:solidFill>
            <a:ln w="12700" cap="flat">
              <a:noFill/>
              <a:miter lim="400000"/>
            </a:ln>
            <a:effectLst/>
          </p:spPr>
          <p:txBody>
            <a:bodyPr wrap="square" lIns="91438" tIns="91438" rIns="91438" bIns="91438" numCol="1" anchor="ctr">
              <a:noAutofit/>
            </a:bodyPr>
            <a:lstStyle/>
            <a:p>
              <a:endParaRPr/>
            </a:p>
          </p:txBody>
        </p:sp>
        <p:pic>
          <p:nvPicPr>
            <p:cNvPr id="1306" name="Image" descr="Image"/>
            <p:cNvPicPr>
              <a:picLocks noChangeAspect="1"/>
            </p:cNvPicPr>
            <p:nvPr/>
          </p:nvPicPr>
          <p:blipFill>
            <a:blip r:embed="rId4"/>
            <a:srcRect l="4297" t="39162" r="83074" b="50437"/>
            <a:stretch>
              <a:fillRect/>
            </a:stretch>
          </p:blipFill>
          <p:spPr>
            <a:xfrm>
              <a:off x="4332494" y="3321614"/>
              <a:ext cx="874781" cy="534601"/>
            </a:xfrm>
            <a:prstGeom prst="rect">
              <a:avLst/>
            </a:prstGeom>
            <a:ln w="12700" cap="flat">
              <a:noFill/>
              <a:miter lim="400000"/>
            </a:ln>
            <a:effectLst/>
          </p:spPr>
        </p:pic>
      </p:grpSp>
      <p:sp>
        <p:nvSpPr>
          <p:cNvPr id="1308" name="Glucose…"/>
          <p:cNvSpPr txBox="1"/>
          <p:nvPr/>
        </p:nvSpPr>
        <p:spPr>
          <a:xfrm>
            <a:off x="2765150" y="3288748"/>
            <a:ext cx="1999599"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Glucose</a:t>
            </a:r>
          </a:p>
          <a:p>
            <a:pPr algn="ctr">
              <a:defRPr b="1"/>
            </a:pPr>
            <a:r>
              <a:t>(Sugar)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311" name="Substituting a hydroxyl group with a positron emitter"/>
          <p:cNvSpPr txBox="1">
            <a:spLocks noGrp="1"/>
          </p:cNvSpPr>
          <p:nvPr>
            <p:ph type="body" sz="quarter" idx="1"/>
          </p:nvPr>
        </p:nvSpPr>
        <p:spPr>
          <a:prstGeom prst="rect">
            <a:avLst/>
          </a:prstGeom>
        </p:spPr>
        <p:txBody>
          <a:bodyPr/>
          <a:lstStyle/>
          <a:p>
            <a:r>
              <a:rPr b="1"/>
              <a:t>Substituting a hydroxyl group with a positron emitter</a:t>
            </a:r>
          </a:p>
        </p:txBody>
      </p:sp>
      <p:sp>
        <p:nvSpPr>
          <p:cNvPr id="1312" name="Candidate 19F"/>
          <p:cNvSpPr txBox="1">
            <a:spLocks noGrp="1"/>
          </p:cNvSpPr>
          <p:nvPr>
            <p:ph type="title"/>
          </p:nvPr>
        </p:nvSpPr>
        <p:spPr>
          <a:prstGeom prst="rect">
            <a:avLst/>
          </a:prstGeom>
        </p:spPr>
        <p:txBody>
          <a:bodyPr/>
          <a:lstStyle/>
          <a:p>
            <a:r>
              <a:rPr lang="en-US" b="1" dirty="0"/>
              <a:t>Candidate </a:t>
            </a:r>
            <a:r>
              <a:rPr lang="en-US" b="1" baseline="31999" dirty="0"/>
              <a:t>19</a:t>
            </a:r>
            <a:r>
              <a:rPr lang="en-US" b="1" dirty="0"/>
              <a:t>F</a:t>
            </a:r>
            <a:endParaRPr dirty="0"/>
          </a:p>
        </p:txBody>
      </p:sp>
      <p:grpSp>
        <p:nvGrpSpPr>
          <p:cNvPr id="1315" name="Group"/>
          <p:cNvGrpSpPr/>
          <p:nvPr/>
        </p:nvGrpSpPr>
        <p:grpSpPr>
          <a:xfrm>
            <a:off x="20445539" y="12910465"/>
            <a:ext cx="3713245" cy="564003"/>
            <a:chOff x="0" y="0"/>
            <a:chExt cx="3713244" cy="564001"/>
          </a:xfrm>
        </p:grpSpPr>
        <p:pic>
          <p:nvPicPr>
            <p:cNvPr id="1313"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14"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316" name="Image" descr="Image"/>
          <p:cNvPicPr>
            <a:picLocks noChangeAspect="1"/>
          </p:cNvPicPr>
          <p:nvPr/>
        </p:nvPicPr>
        <p:blipFill>
          <a:blip r:embed="rId4"/>
          <a:stretch>
            <a:fillRect/>
          </a:stretch>
        </p:blipFill>
        <p:spPr>
          <a:xfrm>
            <a:off x="8728348" y="4716230"/>
            <a:ext cx="6927304" cy="5140156"/>
          </a:xfrm>
          <a:prstGeom prst="rect">
            <a:avLst/>
          </a:prstGeom>
          <a:ln w="12700">
            <a:miter lim="400000"/>
          </a:ln>
        </p:spPr>
      </p:pic>
      <p:sp>
        <p:nvSpPr>
          <p:cNvPr id="1317" name="18-Fluorodeoxyglucose…"/>
          <p:cNvSpPr txBox="1"/>
          <p:nvPr/>
        </p:nvSpPr>
        <p:spPr>
          <a:xfrm>
            <a:off x="9528265" y="3288748"/>
            <a:ext cx="532747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18-Fluorodeoxyglucose</a:t>
            </a:r>
          </a:p>
          <a:p>
            <a:pPr algn="ctr">
              <a:defRPr b="1"/>
            </a:pPr>
            <a:r>
              <a:t>(PET)</a:t>
            </a:r>
          </a:p>
        </p:txBody>
      </p:sp>
      <p:sp>
        <p:nvSpPr>
          <p:cNvPr id="1318" name="Arrow"/>
          <p:cNvSpPr/>
          <p:nvPr/>
        </p:nvSpPr>
        <p:spPr>
          <a:xfrm>
            <a:off x="6595791" y="6728107"/>
            <a:ext cx="1898000" cy="751358"/>
          </a:xfrm>
          <a:prstGeom prst="rightArrow">
            <a:avLst>
              <a:gd name="adj1" fmla="val 32000"/>
              <a:gd name="adj2" fmla="val 71966"/>
            </a:avLst>
          </a:prstGeom>
          <a:solidFill>
            <a:srgbClr val="FFFFFF"/>
          </a:solidFill>
          <a:ln w="101600">
            <a:solidFill>
              <a:schemeClr val="accent1"/>
            </a:solidFill>
          </a:ln>
        </p:spPr>
        <p:txBody>
          <a:bodyPr lIns="91438" tIns="91438" rIns="91438" bIns="91438" anchor="ctr"/>
          <a:lstStyle/>
          <a:p>
            <a:endParaRPr/>
          </a:p>
        </p:txBody>
      </p:sp>
      <p:grpSp>
        <p:nvGrpSpPr>
          <p:cNvPr id="1322" name="Group"/>
          <p:cNvGrpSpPr/>
          <p:nvPr/>
        </p:nvGrpSpPr>
        <p:grpSpPr>
          <a:xfrm>
            <a:off x="301297" y="4716230"/>
            <a:ext cx="6927305" cy="5140156"/>
            <a:chOff x="0" y="0"/>
            <a:chExt cx="6927303" cy="5140155"/>
          </a:xfrm>
        </p:grpSpPr>
        <p:pic>
          <p:nvPicPr>
            <p:cNvPr id="1319" name="Image" descr="Image"/>
            <p:cNvPicPr>
              <a:picLocks noChangeAspect="1"/>
            </p:cNvPicPr>
            <p:nvPr/>
          </p:nvPicPr>
          <p:blipFill>
            <a:blip r:embed="rId4"/>
            <a:stretch>
              <a:fillRect/>
            </a:stretch>
          </p:blipFill>
          <p:spPr>
            <a:xfrm>
              <a:off x="0" y="0"/>
              <a:ext cx="6927304" cy="5140156"/>
            </a:xfrm>
            <a:prstGeom prst="rect">
              <a:avLst/>
            </a:prstGeom>
            <a:ln w="12700" cap="flat">
              <a:noFill/>
              <a:miter lim="400000"/>
            </a:ln>
            <a:effectLst/>
          </p:spPr>
        </p:pic>
        <p:sp>
          <p:nvSpPr>
            <p:cNvPr id="1320" name="Rectangle"/>
            <p:cNvSpPr/>
            <p:nvPr/>
          </p:nvSpPr>
          <p:spPr>
            <a:xfrm>
              <a:off x="4477202" y="3383343"/>
              <a:ext cx="854239" cy="514087"/>
            </a:xfrm>
            <a:prstGeom prst="rect">
              <a:avLst/>
            </a:prstGeom>
            <a:solidFill>
              <a:srgbClr val="FFFFFF"/>
            </a:solidFill>
            <a:ln w="12700" cap="flat">
              <a:noFill/>
              <a:miter lim="400000"/>
            </a:ln>
            <a:effectLst/>
          </p:spPr>
          <p:txBody>
            <a:bodyPr wrap="square" lIns="91438" tIns="91438" rIns="91438" bIns="91438" numCol="1" anchor="ctr">
              <a:noAutofit/>
            </a:bodyPr>
            <a:lstStyle/>
            <a:p>
              <a:endParaRPr/>
            </a:p>
          </p:txBody>
        </p:sp>
        <p:pic>
          <p:nvPicPr>
            <p:cNvPr id="1321" name="Image" descr="Image"/>
            <p:cNvPicPr>
              <a:picLocks noChangeAspect="1"/>
            </p:cNvPicPr>
            <p:nvPr/>
          </p:nvPicPr>
          <p:blipFill>
            <a:blip r:embed="rId4"/>
            <a:srcRect l="4297" t="39162" r="83074" b="50437"/>
            <a:stretch>
              <a:fillRect/>
            </a:stretch>
          </p:blipFill>
          <p:spPr>
            <a:xfrm>
              <a:off x="4332494" y="3321614"/>
              <a:ext cx="874781" cy="534601"/>
            </a:xfrm>
            <a:prstGeom prst="rect">
              <a:avLst/>
            </a:prstGeom>
            <a:ln w="12700" cap="flat">
              <a:noFill/>
              <a:miter lim="400000"/>
            </a:ln>
            <a:effectLst/>
          </p:spPr>
        </p:pic>
      </p:grpSp>
      <p:sp>
        <p:nvSpPr>
          <p:cNvPr id="1323" name="Glucose…"/>
          <p:cNvSpPr txBox="1"/>
          <p:nvPr/>
        </p:nvSpPr>
        <p:spPr>
          <a:xfrm>
            <a:off x="2765150" y="3288748"/>
            <a:ext cx="1999599"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Glucose</a:t>
            </a:r>
          </a:p>
          <a:p>
            <a:pPr algn="ctr">
              <a:defRPr b="1"/>
            </a:pPr>
            <a:r>
              <a:t>(Sugar)</a:t>
            </a:r>
          </a:p>
        </p:txBody>
      </p:sp>
      <mc:AlternateContent xmlns:mc="http://schemas.openxmlformats.org/markup-compatibility/2006" xmlns:a14="http://schemas.microsoft.com/office/drawing/2010/main">
        <mc:Choice Requires="a14">
          <p:sp>
            <p:nvSpPr>
              <p:cNvPr id="1324" name="Equation"/>
              <p:cNvSpPr txBox="1"/>
              <p:nvPr/>
            </p:nvSpPr>
            <p:spPr>
              <a:xfrm>
                <a:off x="10610895" y="9550092"/>
                <a:ext cx="3254205" cy="53933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4300" i="1">
                              <a:solidFill>
                                <a:srgbClr val="000000"/>
                              </a:solidFill>
                              <a:latin typeface="Cambria Math" panose="02040503050406030204" pitchFamily="18" charset="0"/>
                            </a:rPr>
                          </m:ctrlPr>
                        </m:sSubPr>
                        <m:e>
                          <m:r>
                            <a:rPr sz="4300" i="1">
                              <a:solidFill>
                                <a:srgbClr val="000000"/>
                              </a:solidFill>
                              <a:latin typeface="Cambria Math" panose="02040503050406030204" pitchFamily="18" charset="0"/>
                            </a:rPr>
                            <m:t>𝒕</m:t>
                          </m:r>
                        </m:e>
                        <m:sub>
                          <m:f>
                            <m:fPr>
                              <m:type m:val="lin"/>
                              <m:ctrlPr>
                                <a:rPr sz="4300" i="1">
                                  <a:solidFill>
                                    <a:srgbClr val="000000"/>
                                  </a:solidFill>
                                  <a:latin typeface="Cambria Math" panose="02040503050406030204" pitchFamily="18" charset="0"/>
                                </a:rPr>
                              </m:ctrlPr>
                            </m:fPr>
                            <m:num>
                              <m:r>
                                <a:rPr sz="4300" i="1">
                                  <a:solidFill>
                                    <a:srgbClr val="000000"/>
                                  </a:solidFill>
                                  <a:latin typeface="Cambria Math" panose="02040503050406030204" pitchFamily="18" charset="0"/>
                                </a:rPr>
                                <m:t>𝟏</m:t>
                              </m:r>
                            </m:num>
                            <m:den>
                              <m:r>
                                <a:rPr sz="4300" i="1">
                                  <a:solidFill>
                                    <a:srgbClr val="000000"/>
                                  </a:solidFill>
                                  <a:latin typeface="Cambria Math" panose="02040503050406030204" pitchFamily="18" charset="0"/>
                                </a:rPr>
                                <m:t>𝟐</m:t>
                              </m:r>
                            </m:den>
                          </m:f>
                        </m:sub>
                      </m:sSub>
                      <m:r>
                        <a:rPr sz="4300" i="1">
                          <a:solidFill>
                            <a:srgbClr val="000000"/>
                          </a:solidFill>
                          <a:latin typeface="Cambria Math" panose="02040503050406030204" pitchFamily="18" charset="0"/>
                        </a:rPr>
                        <m:t>=</m:t>
                      </m:r>
                      <m:r>
                        <a:rPr sz="4300" i="1">
                          <a:solidFill>
                            <a:srgbClr val="000000"/>
                          </a:solidFill>
                          <a:latin typeface="Cambria Math" panose="02040503050406030204" pitchFamily="18" charset="0"/>
                        </a:rPr>
                        <m:t>𝟏𝟏𝟎</m:t>
                      </m:r>
                      <m:r>
                        <m:rPr>
                          <m:nor/>
                        </m:rPr>
                        <a:rPr sz="4300" i="1">
                          <a:solidFill>
                            <a:srgbClr val="000000"/>
                          </a:solidFill>
                          <a:latin typeface="Cambria Math" panose="02040503050406030204" pitchFamily="18" charset="0"/>
                        </a:rPr>
                        <m:t>min</m:t>
                      </m:r>
                    </m:oMath>
                  </m:oMathPara>
                </a14:m>
                <a:endParaRPr sz="4300"/>
              </a:p>
            </p:txBody>
          </p:sp>
        </mc:Choice>
        <mc:Fallback xmlns="">
          <p:sp>
            <p:nvSpPr>
              <p:cNvPr id="1324" name="Equation"/>
              <p:cNvSpPr txBox="1">
                <a:spLocks noRot="1" noChangeAspect="1" noMove="1" noResize="1" noEditPoints="1" noAdjustHandles="1" noChangeArrowheads="1" noChangeShapeType="1" noTextEdit="1"/>
              </p:cNvSpPr>
              <p:nvPr/>
            </p:nvSpPr>
            <p:spPr>
              <a:xfrm>
                <a:off x="10610895" y="9550092"/>
                <a:ext cx="3254205" cy="539335"/>
              </a:xfrm>
              <a:prstGeom prst="rect">
                <a:avLst/>
              </a:prstGeom>
              <a:blipFill>
                <a:blip r:embed="rId5"/>
                <a:stretch>
                  <a:fillRect l="-7393" t="-102326" r="-14786" b="-255814"/>
                </a:stretch>
              </a:blipFill>
              <a:ln w="12700">
                <a:miter lim="400000"/>
              </a:ln>
            </p:spPr>
            <p:txBody>
              <a:bodyPr/>
              <a:lstStyle/>
              <a:p>
                <a:r>
                  <a:rPr lang="en-US">
                    <a:noFill/>
                  </a:rPr>
                  <a:t> </a:t>
                </a:r>
              </a:p>
            </p:txBody>
          </p:sp>
        </mc:Fallback>
      </mc:AlternateContent>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327" name="Using NRF, we can image the same molecule, but with a stable isotope!"/>
          <p:cNvSpPr txBox="1">
            <a:spLocks noGrp="1"/>
          </p:cNvSpPr>
          <p:nvPr>
            <p:ph type="body" sz="quarter" idx="1"/>
          </p:nvPr>
        </p:nvSpPr>
        <p:spPr>
          <a:prstGeom prst="rect">
            <a:avLst/>
          </a:prstGeom>
        </p:spPr>
        <p:txBody>
          <a:bodyPr/>
          <a:lstStyle/>
          <a:p>
            <a:r>
              <a:rPr b="1"/>
              <a:t>Using NRF, we can image the same molecule, but with a stable isotope!</a:t>
            </a:r>
          </a:p>
        </p:txBody>
      </p:sp>
      <p:sp>
        <p:nvSpPr>
          <p:cNvPr id="1328" name="Candidate 19F"/>
          <p:cNvSpPr txBox="1">
            <a:spLocks noGrp="1"/>
          </p:cNvSpPr>
          <p:nvPr>
            <p:ph type="title"/>
          </p:nvPr>
        </p:nvSpPr>
        <p:spPr>
          <a:prstGeom prst="rect">
            <a:avLst/>
          </a:prstGeom>
        </p:spPr>
        <p:txBody>
          <a:bodyPr/>
          <a:lstStyle/>
          <a:p>
            <a:r>
              <a:rPr lang="en-US" b="1" dirty="0"/>
              <a:t>Candidate </a:t>
            </a:r>
            <a:r>
              <a:rPr lang="en-US" b="1" baseline="31999" dirty="0"/>
              <a:t>19</a:t>
            </a:r>
            <a:r>
              <a:rPr lang="en-US" b="1" dirty="0"/>
              <a:t>F</a:t>
            </a:r>
            <a:endParaRPr dirty="0"/>
          </a:p>
        </p:txBody>
      </p:sp>
      <p:grpSp>
        <p:nvGrpSpPr>
          <p:cNvPr id="1331" name="Group"/>
          <p:cNvGrpSpPr/>
          <p:nvPr/>
        </p:nvGrpSpPr>
        <p:grpSpPr>
          <a:xfrm>
            <a:off x="20445539" y="12910465"/>
            <a:ext cx="3713245" cy="564003"/>
            <a:chOff x="0" y="0"/>
            <a:chExt cx="3713244" cy="564001"/>
          </a:xfrm>
        </p:grpSpPr>
        <p:pic>
          <p:nvPicPr>
            <p:cNvPr id="1329"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30"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332" name="Image" descr="Image"/>
          <p:cNvPicPr>
            <a:picLocks noChangeAspect="1"/>
          </p:cNvPicPr>
          <p:nvPr/>
        </p:nvPicPr>
        <p:blipFill>
          <a:blip r:embed="rId4"/>
          <a:stretch>
            <a:fillRect/>
          </a:stretch>
        </p:blipFill>
        <p:spPr>
          <a:xfrm>
            <a:off x="8728348" y="4716230"/>
            <a:ext cx="6927304" cy="5140156"/>
          </a:xfrm>
          <a:prstGeom prst="rect">
            <a:avLst/>
          </a:prstGeom>
          <a:ln w="12700">
            <a:miter lim="400000"/>
          </a:ln>
        </p:spPr>
      </p:pic>
      <p:sp>
        <p:nvSpPr>
          <p:cNvPr id="1333" name="18-Fluorodeoxyglucose…"/>
          <p:cNvSpPr txBox="1"/>
          <p:nvPr/>
        </p:nvSpPr>
        <p:spPr>
          <a:xfrm>
            <a:off x="9528265" y="3288748"/>
            <a:ext cx="532747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18-Fluorodeoxyglucose</a:t>
            </a:r>
          </a:p>
          <a:p>
            <a:pPr algn="ctr">
              <a:defRPr b="1"/>
            </a:pPr>
            <a:r>
              <a:t>(PET)</a:t>
            </a:r>
          </a:p>
        </p:txBody>
      </p:sp>
      <p:sp>
        <p:nvSpPr>
          <p:cNvPr id="1334" name="19-Fluorodeoxyglucose…"/>
          <p:cNvSpPr txBox="1"/>
          <p:nvPr/>
        </p:nvSpPr>
        <p:spPr>
          <a:xfrm>
            <a:off x="17672590" y="3288748"/>
            <a:ext cx="5327470"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19-Fluorodeoxyglucose</a:t>
            </a:r>
          </a:p>
          <a:p>
            <a:pPr algn="ctr">
              <a:defRPr b="1"/>
            </a:pPr>
            <a:r>
              <a:t>(NRF - 1.5 MeV)</a:t>
            </a:r>
          </a:p>
        </p:txBody>
      </p:sp>
      <p:sp>
        <p:nvSpPr>
          <p:cNvPr id="1335" name="Arrow"/>
          <p:cNvSpPr/>
          <p:nvPr/>
        </p:nvSpPr>
        <p:spPr>
          <a:xfrm>
            <a:off x="6595791" y="6728107"/>
            <a:ext cx="1898000" cy="751358"/>
          </a:xfrm>
          <a:prstGeom prst="rightArrow">
            <a:avLst>
              <a:gd name="adj1" fmla="val 32000"/>
              <a:gd name="adj2" fmla="val 71966"/>
            </a:avLst>
          </a:prstGeom>
          <a:solidFill>
            <a:srgbClr val="FFFFFF"/>
          </a:solidFill>
          <a:ln w="101600">
            <a:solidFill>
              <a:schemeClr val="accent1"/>
            </a:solidFill>
          </a:ln>
        </p:spPr>
        <p:txBody>
          <a:bodyPr lIns="91438" tIns="91438" rIns="91438" bIns="91438" anchor="ctr"/>
          <a:lstStyle/>
          <a:p>
            <a:endParaRPr/>
          </a:p>
        </p:txBody>
      </p:sp>
      <p:grpSp>
        <p:nvGrpSpPr>
          <p:cNvPr id="1338" name="Group"/>
          <p:cNvGrpSpPr/>
          <p:nvPr/>
        </p:nvGrpSpPr>
        <p:grpSpPr>
          <a:xfrm>
            <a:off x="17155397" y="4716230"/>
            <a:ext cx="6927305" cy="5140156"/>
            <a:chOff x="0" y="0"/>
            <a:chExt cx="6927303" cy="5140155"/>
          </a:xfrm>
        </p:grpSpPr>
        <p:pic>
          <p:nvPicPr>
            <p:cNvPr id="1336" name="Image" descr="Image"/>
            <p:cNvPicPr>
              <a:picLocks noChangeAspect="1"/>
            </p:cNvPicPr>
            <p:nvPr/>
          </p:nvPicPr>
          <p:blipFill>
            <a:blip r:embed="rId4"/>
            <a:stretch>
              <a:fillRect/>
            </a:stretch>
          </p:blipFill>
          <p:spPr>
            <a:xfrm>
              <a:off x="0" y="0"/>
              <a:ext cx="6927304" cy="5140156"/>
            </a:xfrm>
            <a:prstGeom prst="rect">
              <a:avLst/>
            </a:prstGeom>
            <a:ln w="12700" cap="flat">
              <a:noFill/>
              <a:miter lim="400000"/>
            </a:ln>
            <a:effectLst/>
          </p:spPr>
        </p:pic>
        <p:sp>
          <p:nvSpPr>
            <p:cNvPr id="1337" name="Rectangle"/>
            <p:cNvSpPr/>
            <p:nvPr/>
          </p:nvSpPr>
          <p:spPr>
            <a:xfrm>
              <a:off x="4384092" y="3374931"/>
              <a:ext cx="496481" cy="560618"/>
            </a:xfrm>
            <a:prstGeom prst="rect">
              <a:avLst/>
            </a:prstGeom>
            <a:solidFill>
              <a:srgbClr val="FFFFFF"/>
            </a:solidFill>
            <a:ln w="12700" cap="flat">
              <a:noFill/>
              <a:miter lim="400000"/>
            </a:ln>
            <a:effectLst/>
          </p:spPr>
          <p:txBody>
            <a:bodyPr wrap="square" lIns="91438" tIns="91438" rIns="91438" bIns="91438" numCol="1" anchor="ctr">
              <a:noAutofit/>
            </a:bodyPr>
            <a:lstStyle/>
            <a:p>
              <a:endParaRPr/>
            </a:p>
          </p:txBody>
        </p:sp>
      </p:grpSp>
      <p:grpSp>
        <p:nvGrpSpPr>
          <p:cNvPr id="1342" name="Group"/>
          <p:cNvGrpSpPr/>
          <p:nvPr/>
        </p:nvGrpSpPr>
        <p:grpSpPr>
          <a:xfrm>
            <a:off x="301297" y="4716230"/>
            <a:ext cx="6927305" cy="5140156"/>
            <a:chOff x="0" y="0"/>
            <a:chExt cx="6927303" cy="5140155"/>
          </a:xfrm>
        </p:grpSpPr>
        <p:pic>
          <p:nvPicPr>
            <p:cNvPr id="1339" name="Image" descr="Image"/>
            <p:cNvPicPr>
              <a:picLocks noChangeAspect="1"/>
            </p:cNvPicPr>
            <p:nvPr/>
          </p:nvPicPr>
          <p:blipFill>
            <a:blip r:embed="rId4"/>
            <a:stretch>
              <a:fillRect/>
            </a:stretch>
          </p:blipFill>
          <p:spPr>
            <a:xfrm>
              <a:off x="0" y="0"/>
              <a:ext cx="6927304" cy="5140156"/>
            </a:xfrm>
            <a:prstGeom prst="rect">
              <a:avLst/>
            </a:prstGeom>
            <a:ln w="12700" cap="flat">
              <a:noFill/>
              <a:miter lim="400000"/>
            </a:ln>
            <a:effectLst/>
          </p:spPr>
        </p:pic>
        <p:sp>
          <p:nvSpPr>
            <p:cNvPr id="1340" name="Rectangle"/>
            <p:cNvSpPr/>
            <p:nvPr/>
          </p:nvSpPr>
          <p:spPr>
            <a:xfrm>
              <a:off x="4477202" y="3383343"/>
              <a:ext cx="854239" cy="514087"/>
            </a:xfrm>
            <a:prstGeom prst="rect">
              <a:avLst/>
            </a:prstGeom>
            <a:solidFill>
              <a:srgbClr val="FFFFFF"/>
            </a:solidFill>
            <a:ln w="12700" cap="flat">
              <a:noFill/>
              <a:miter lim="400000"/>
            </a:ln>
            <a:effectLst/>
          </p:spPr>
          <p:txBody>
            <a:bodyPr wrap="square" lIns="91438" tIns="91438" rIns="91438" bIns="91438" numCol="1" anchor="ctr">
              <a:noAutofit/>
            </a:bodyPr>
            <a:lstStyle/>
            <a:p>
              <a:endParaRPr/>
            </a:p>
          </p:txBody>
        </p:sp>
        <p:pic>
          <p:nvPicPr>
            <p:cNvPr id="1341" name="Image" descr="Image"/>
            <p:cNvPicPr>
              <a:picLocks noChangeAspect="1"/>
            </p:cNvPicPr>
            <p:nvPr/>
          </p:nvPicPr>
          <p:blipFill>
            <a:blip r:embed="rId4"/>
            <a:srcRect l="4297" t="39162" r="83074" b="50437"/>
            <a:stretch>
              <a:fillRect/>
            </a:stretch>
          </p:blipFill>
          <p:spPr>
            <a:xfrm>
              <a:off x="4332494" y="3321614"/>
              <a:ext cx="874781" cy="534601"/>
            </a:xfrm>
            <a:prstGeom prst="rect">
              <a:avLst/>
            </a:prstGeom>
            <a:ln w="12700" cap="flat">
              <a:noFill/>
              <a:miter lim="400000"/>
            </a:ln>
            <a:effectLst/>
          </p:spPr>
        </p:pic>
      </p:grpSp>
      <p:sp>
        <p:nvSpPr>
          <p:cNvPr id="1343" name="Glucose…"/>
          <p:cNvSpPr txBox="1"/>
          <p:nvPr/>
        </p:nvSpPr>
        <p:spPr>
          <a:xfrm>
            <a:off x="2765150" y="3288748"/>
            <a:ext cx="1999599" cy="127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lgn="ctr">
              <a:defRPr b="1"/>
            </a:pPr>
            <a:r>
              <a:t>Glucose</a:t>
            </a:r>
          </a:p>
          <a:p>
            <a:pPr algn="ctr">
              <a:defRPr b="1"/>
            </a:pPr>
            <a:r>
              <a:t>(Sugar)</a:t>
            </a:r>
          </a:p>
        </p:txBody>
      </p:sp>
      <p:sp>
        <p:nvSpPr>
          <p:cNvPr id="1344" name="Arrow"/>
          <p:cNvSpPr/>
          <p:nvPr/>
        </p:nvSpPr>
        <p:spPr>
          <a:xfrm>
            <a:off x="15093991" y="6728107"/>
            <a:ext cx="1897999" cy="751358"/>
          </a:xfrm>
          <a:prstGeom prst="rightArrow">
            <a:avLst>
              <a:gd name="adj1" fmla="val 32000"/>
              <a:gd name="adj2" fmla="val 71966"/>
            </a:avLst>
          </a:prstGeom>
          <a:solidFill>
            <a:srgbClr val="FFFFFF"/>
          </a:solidFill>
          <a:ln w="101600">
            <a:solidFill>
              <a:schemeClr val="accent1"/>
            </a:solidFill>
          </a:ln>
        </p:spPr>
        <p:txBody>
          <a:bodyPr lIns="91438" tIns="91438" rIns="91438" bIns="91438" anchor="ctr"/>
          <a:lstStyle/>
          <a:p>
            <a:endParaRPr/>
          </a:p>
        </p:txBody>
      </p:sp>
      <mc:AlternateContent xmlns:mc="http://schemas.openxmlformats.org/markup-compatibility/2006" xmlns:a14="http://schemas.microsoft.com/office/drawing/2010/main">
        <mc:Choice Requires="a14">
          <p:sp>
            <p:nvSpPr>
              <p:cNvPr id="1345" name="Equation"/>
              <p:cNvSpPr txBox="1"/>
              <p:nvPr/>
            </p:nvSpPr>
            <p:spPr>
              <a:xfrm>
                <a:off x="10610895" y="9550092"/>
                <a:ext cx="3254205" cy="53933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4300" i="1">
                              <a:solidFill>
                                <a:srgbClr val="000000"/>
                              </a:solidFill>
                              <a:latin typeface="Cambria Math" panose="02040503050406030204" pitchFamily="18" charset="0"/>
                            </a:rPr>
                          </m:ctrlPr>
                        </m:sSubPr>
                        <m:e>
                          <m:r>
                            <a:rPr sz="4300" i="1">
                              <a:solidFill>
                                <a:srgbClr val="000000"/>
                              </a:solidFill>
                              <a:latin typeface="Cambria Math" panose="02040503050406030204" pitchFamily="18" charset="0"/>
                            </a:rPr>
                            <m:t>𝒕</m:t>
                          </m:r>
                        </m:e>
                        <m:sub>
                          <m:f>
                            <m:fPr>
                              <m:type m:val="lin"/>
                              <m:ctrlPr>
                                <a:rPr sz="4300" i="1">
                                  <a:solidFill>
                                    <a:srgbClr val="000000"/>
                                  </a:solidFill>
                                  <a:latin typeface="Cambria Math" panose="02040503050406030204" pitchFamily="18" charset="0"/>
                                </a:rPr>
                              </m:ctrlPr>
                            </m:fPr>
                            <m:num>
                              <m:r>
                                <a:rPr sz="4300" i="1">
                                  <a:solidFill>
                                    <a:srgbClr val="000000"/>
                                  </a:solidFill>
                                  <a:latin typeface="Cambria Math" panose="02040503050406030204" pitchFamily="18" charset="0"/>
                                </a:rPr>
                                <m:t>𝟏</m:t>
                              </m:r>
                            </m:num>
                            <m:den>
                              <m:r>
                                <a:rPr sz="4300" i="1">
                                  <a:solidFill>
                                    <a:srgbClr val="000000"/>
                                  </a:solidFill>
                                  <a:latin typeface="Cambria Math" panose="02040503050406030204" pitchFamily="18" charset="0"/>
                                </a:rPr>
                                <m:t>𝟐</m:t>
                              </m:r>
                            </m:den>
                          </m:f>
                        </m:sub>
                      </m:sSub>
                      <m:r>
                        <a:rPr sz="4300" i="1">
                          <a:solidFill>
                            <a:srgbClr val="000000"/>
                          </a:solidFill>
                          <a:latin typeface="Cambria Math" panose="02040503050406030204" pitchFamily="18" charset="0"/>
                        </a:rPr>
                        <m:t>=</m:t>
                      </m:r>
                      <m:r>
                        <a:rPr sz="4300" i="1">
                          <a:solidFill>
                            <a:srgbClr val="000000"/>
                          </a:solidFill>
                          <a:latin typeface="Cambria Math" panose="02040503050406030204" pitchFamily="18" charset="0"/>
                        </a:rPr>
                        <m:t>𝟏𝟏𝟎</m:t>
                      </m:r>
                      <m:r>
                        <m:rPr>
                          <m:nor/>
                        </m:rPr>
                        <a:rPr sz="4300" i="1">
                          <a:solidFill>
                            <a:srgbClr val="000000"/>
                          </a:solidFill>
                          <a:latin typeface="Cambria Math" panose="02040503050406030204" pitchFamily="18" charset="0"/>
                        </a:rPr>
                        <m:t>min</m:t>
                      </m:r>
                    </m:oMath>
                  </m:oMathPara>
                </a14:m>
                <a:endParaRPr sz="4300"/>
              </a:p>
            </p:txBody>
          </p:sp>
        </mc:Choice>
        <mc:Fallback xmlns="">
          <p:sp>
            <p:nvSpPr>
              <p:cNvPr id="1345" name="Equation"/>
              <p:cNvSpPr txBox="1">
                <a:spLocks noRot="1" noChangeAspect="1" noMove="1" noResize="1" noEditPoints="1" noAdjustHandles="1" noChangeArrowheads="1" noChangeShapeType="1" noTextEdit="1"/>
              </p:cNvSpPr>
              <p:nvPr/>
            </p:nvSpPr>
            <p:spPr>
              <a:xfrm>
                <a:off x="10610895" y="9550092"/>
                <a:ext cx="3254205" cy="539335"/>
              </a:xfrm>
              <a:prstGeom prst="rect">
                <a:avLst/>
              </a:prstGeom>
              <a:blipFill>
                <a:blip r:embed="rId5"/>
                <a:stretch>
                  <a:fillRect l="-7393" t="-102326" r="-14786" b="-255814"/>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6" name="Equation"/>
              <p:cNvSpPr txBox="1"/>
              <p:nvPr/>
            </p:nvSpPr>
            <p:spPr>
              <a:xfrm>
                <a:off x="19228734" y="9208534"/>
                <a:ext cx="2910226" cy="53693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4300" i="1">
                              <a:solidFill>
                                <a:srgbClr val="000000"/>
                              </a:solidFill>
                              <a:latin typeface="Cambria Math" panose="02040503050406030204" pitchFamily="18" charset="0"/>
                            </a:rPr>
                          </m:ctrlPr>
                        </m:sSubPr>
                        <m:e>
                          <m:r>
                            <a:rPr sz="4300" i="1">
                              <a:solidFill>
                                <a:srgbClr val="000000"/>
                              </a:solidFill>
                              <a:latin typeface="Cambria Math" panose="02040503050406030204" pitchFamily="18" charset="0"/>
                            </a:rPr>
                            <m:t>𝒕</m:t>
                          </m:r>
                        </m:e>
                        <m:sub>
                          <m:f>
                            <m:fPr>
                              <m:type m:val="lin"/>
                              <m:ctrlPr>
                                <a:rPr sz="4300" i="1">
                                  <a:solidFill>
                                    <a:srgbClr val="000000"/>
                                  </a:solidFill>
                                  <a:latin typeface="Cambria Math" panose="02040503050406030204" pitchFamily="18" charset="0"/>
                                </a:rPr>
                              </m:ctrlPr>
                            </m:fPr>
                            <m:num>
                              <m:r>
                                <a:rPr sz="4300" i="1">
                                  <a:solidFill>
                                    <a:srgbClr val="000000"/>
                                  </a:solidFill>
                                  <a:latin typeface="Cambria Math" panose="02040503050406030204" pitchFamily="18" charset="0"/>
                                </a:rPr>
                                <m:t>𝟏</m:t>
                              </m:r>
                            </m:num>
                            <m:den>
                              <m:r>
                                <a:rPr sz="4300" i="1">
                                  <a:solidFill>
                                    <a:srgbClr val="000000"/>
                                  </a:solidFill>
                                  <a:latin typeface="Cambria Math" panose="02040503050406030204" pitchFamily="18" charset="0"/>
                                </a:rPr>
                                <m:t>𝟐</m:t>
                              </m:r>
                            </m:den>
                          </m:f>
                        </m:sub>
                      </m:sSub>
                      <m:r>
                        <a:rPr sz="4300" i="1">
                          <a:solidFill>
                            <a:srgbClr val="000000"/>
                          </a:solidFill>
                          <a:latin typeface="Cambria Math" panose="02040503050406030204" pitchFamily="18" charset="0"/>
                        </a:rPr>
                        <m:t>=</m:t>
                      </m:r>
                      <m:r>
                        <m:rPr>
                          <m:nor/>
                        </m:rPr>
                        <a:rPr sz="4300" i="1">
                          <a:solidFill>
                            <a:srgbClr val="000000"/>
                          </a:solidFill>
                          <a:latin typeface="Cambria Math" panose="02040503050406030204" pitchFamily="18" charset="0"/>
                        </a:rPr>
                        <m:t>stable</m:t>
                      </m:r>
                    </m:oMath>
                  </m:oMathPara>
                </a14:m>
                <a:endParaRPr sz="4300"/>
              </a:p>
            </p:txBody>
          </p:sp>
        </mc:Choice>
        <mc:Fallback xmlns="">
          <p:sp>
            <p:nvSpPr>
              <p:cNvPr id="1346" name="Equation"/>
              <p:cNvSpPr txBox="1">
                <a:spLocks noRot="1" noChangeAspect="1" noMove="1" noResize="1" noEditPoints="1" noAdjustHandles="1" noChangeArrowheads="1" noChangeShapeType="1" noTextEdit="1"/>
              </p:cNvSpPr>
              <p:nvPr/>
            </p:nvSpPr>
            <p:spPr>
              <a:xfrm>
                <a:off x="19228734" y="9208534"/>
                <a:ext cx="2910226" cy="536935"/>
              </a:xfrm>
              <a:prstGeom prst="rect">
                <a:avLst/>
              </a:prstGeom>
              <a:blipFill>
                <a:blip r:embed="rId6"/>
                <a:stretch>
                  <a:fillRect l="-8225" t="-102326" r="-11688" b="-255814"/>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7" name="Equation"/>
              <p:cNvSpPr txBox="1"/>
              <p:nvPr/>
            </p:nvSpPr>
            <p:spPr>
              <a:xfrm>
                <a:off x="18083381" y="10008790"/>
                <a:ext cx="5200933" cy="41839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m:rPr>
                          <m:nor/>
                        </m:rPr>
                        <a:rPr sz="4400" i="1">
                          <a:solidFill>
                            <a:srgbClr val="000000"/>
                          </a:solidFill>
                          <a:latin typeface="Cambria Math" panose="02040503050406030204" pitchFamily="18" charset="0"/>
                        </a:rPr>
                        <m:t>Abundance</m:t>
                      </m:r>
                      <m:r>
                        <a:rPr sz="4400" i="1">
                          <a:solidFill>
                            <a:srgbClr val="000000"/>
                          </a:solidFill>
                          <a:latin typeface="Cambria Math" panose="02040503050406030204" pitchFamily="18" charset="0"/>
                        </a:rPr>
                        <m:t>=</m:t>
                      </m:r>
                      <m:r>
                        <a:rPr sz="4400" i="1">
                          <a:solidFill>
                            <a:srgbClr val="000000"/>
                          </a:solidFill>
                          <a:latin typeface="Cambria Math" panose="02040503050406030204" pitchFamily="18" charset="0"/>
                        </a:rPr>
                        <m:t>𝟏𝟎𝟎</m:t>
                      </m:r>
                      <m:r>
                        <a:rPr sz="4400" i="1">
                          <a:solidFill>
                            <a:srgbClr val="000000"/>
                          </a:solidFill>
                          <a:latin typeface="Cambria Math" panose="02040503050406030204" pitchFamily="18" charset="0"/>
                        </a:rPr>
                        <m:t>%</m:t>
                      </m:r>
                    </m:oMath>
                  </m:oMathPara>
                </a14:m>
                <a:endParaRPr sz="4400"/>
              </a:p>
            </p:txBody>
          </p:sp>
        </mc:Choice>
        <mc:Fallback xmlns="">
          <p:sp>
            <p:nvSpPr>
              <p:cNvPr id="1347" name="Equation"/>
              <p:cNvSpPr txBox="1">
                <a:spLocks noRot="1" noChangeAspect="1" noMove="1" noResize="1" noEditPoints="1" noAdjustHandles="1" noChangeArrowheads="1" noChangeShapeType="1" noTextEdit="1"/>
              </p:cNvSpPr>
              <p:nvPr/>
            </p:nvSpPr>
            <p:spPr>
              <a:xfrm>
                <a:off x="18083381" y="10008790"/>
                <a:ext cx="5200933" cy="418390"/>
              </a:xfrm>
              <a:prstGeom prst="rect">
                <a:avLst/>
              </a:prstGeom>
              <a:blipFill>
                <a:blip r:embed="rId7"/>
                <a:stretch>
                  <a:fillRect l="-973" r="-1217" b="-81818"/>
                </a:stretch>
              </a:blipFill>
              <a:ln w="12700">
                <a:miter lim="400000"/>
              </a:ln>
            </p:spPr>
            <p:txBody>
              <a:bodyPr/>
              <a:lstStyle/>
              <a:p>
                <a:r>
                  <a:rPr lang="en-US">
                    <a:noFill/>
                  </a:rPr>
                  <a:t> </a:t>
                </a:r>
              </a:p>
            </p:txBody>
          </p:sp>
        </mc:Fallback>
      </mc:AlternateContent>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Rectangle"/>
          <p:cNvSpPr/>
          <p:nvPr/>
        </p:nvSpPr>
        <p:spPr>
          <a:xfrm>
            <a:off x="18921833" y="5456372"/>
            <a:ext cx="1892999" cy="3390543"/>
          </a:xfrm>
          <a:prstGeom prst="rect">
            <a:avLst/>
          </a:prstGeom>
          <a:solidFill>
            <a:srgbClr val="DDDDDD"/>
          </a:solidFill>
          <a:ln w="50800">
            <a:solidFill>
              <a:schemeClr val="accent1"/>
            </a:solidFill>
          </a:ln>
          <a:effectLst>
            <a:outerShdw blurRad="177800" dist="101600" dir="2700000" rotWithShape="0">
              <a:srgbClr val="000000">
                <a:alpha val="75000"/>
              </a:srgbClr>
            </a:outerShdw>
          </a:effectLst>
        </p:spPr>
        <p:txBody>
          <a:bodyPr lIns="91438" tIns="91438" rIns="91438" bIns="91438" anchor="ctr"/>
          <a:lstStyle/>
          <a:p>
            <a:endParaRPr/>
          </a:p>
        </p:txBody>
      </p:sp>
      <p:sp>
        <p:nvSpPr>
          <p:cNvPr id="1350" name="Line"/>
          <p:cNvSpPr/>
          <p:nvPr/>
        </p:nvSpPr>
        <p:spPr>
          <a:xfrm>
            <a:off x="16580967" y="7151643"/>
            <a:ext cx="3238539" cy="1"/>
          </a:xfrm>
          <a:prstGeom prst="line">
            <a:avLst/>
          </a:prstGeom>
          <a:ln w="25400" cap="rnd">
            <a:solidFill>
              <a:srgbClr val="000000"/>
            </a:solidFill>
            <a:custDash>
              <a:ds d="100000" sp="200000"/>
            </a:custDash>
          </a:ln>
        </p:spPr>
        <p:txBody>
          <a:bodyPr lIns="45718" tIns="45718" rIns="45718" bIns="45718"/>
          <a:lstStyle/>
          <a:p>
            <a:endParaRPr/>
          </a:p>
        </p:txBody>
      </p:sp>
      <p:sp>
        <p:nvSpPr>
          <p:cNvPr id="135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352" name="Transmission mode gives differential tomographic reconstruction capability"/>
          <p:cNvSpPr txBox="1">
            <a:spLocks noGrp="1"/>
          </p:cNvSpPr>
          <p:nvPr>
            <p:ph type="body" sz="quarter" idx="1"/>
          </p:nvPr>
        </p:nvSpPr>
        <p:spPr>
          <a:prstGeom prst="rect">
            <a:avLst/>
          </a:prstGeom>
        </p:spPr>
        <p:txBody>
          <a:bodyPr/>
          <a:lstStyle/>
          <a:p>
            <a:r>
              <a:rPr b="1"/>
              <a:t>Transmission mode gives differential tomographic reconstruction capability</a:t>
            </a:r>
          </a:p>
        </p:txBody>
      </p:sp>
      <p:sp>
        <p:nvSpPr>
          <p:cNvPr id="1353" name="Transmission Nuclear Resonance Imaging"/>
          <p:cNvSpPr txBox="1">
            <a:spLocks noGrp="1"/>
          </p:cNvSpPr>
          <p:nvPr>
            <p:ph type="title"/>
          </p:nvPr>
        </p:nvSpPr>
        <p:spPr>
          <a:prstGeom prst="rect">
            <a:avLst/>
          </a:prstGeom>
        </p:spPr>
        <p:txBody>
          <a:bodyPr/>
          <a:lstStyle/>
          <a:p>
            <a:r>
              <a:rPr b="1" dirty="0"/>
              <a:t>Transmission Nuclear Resonance Imaging</a:t>
            </a:r>
          </a:p>
        </p:txBody>
      </p:sp>
      <p:grpSp>
        <p:nvGrpSpPr>
          <p:cNvPr id="1356" name="Group"/>
          <p:cNvGrpSpPr/>
          <p:nvPr/>
        </p:nvGrpSpPr>
        <p:grpSpPr>
          <a:xfrm>
            <a:off x="20445539" y="12910465"/>
            <a:ext cx="3713245" cy="564003"/>
            <a:chOff x="0" y="0"/>
            <a:chExt cx="3713244" cy="564001"/>
          </a:xfrm>
        </p:grpSpPr>
        <p:pic>
          <p:nvPicPr>
            <p:cNvPr id="1354"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55"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357" name="2D detector"/>
          <p:cNvSpPr txBox="1"/>
          <p:nvPr/>
        </p:nvSpPr>
        <p:spPr>
          <a:xfrm>
            <a:off x="18827317" y="4623602"/>
            <a:ext cx="2082031" cy="58927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t>2D detector</a:t>
            </a:r>
          </a:p>
        </p:txBody>
      </p:sp>
      <p:grpSp>
        <p:nvGrpSpPr>
          <p:cNvPr id="1360" name="Group"/>
          <p:cNvGrpSpPr/>
          <p:nvPr/>
        </p:nvGrpSpPr>
        <p:grpSpPr>
          <a:xfrm>
            <a:off x="2427890" y="4735384"/>
            <a:ext cx="10628482" cy="4351096"/>
            <a:chOff x="0" y="0"/>
            <a:chExt cx="10628481" cy="4351095"/>
          </a:xfrm>
        </p:grpSpPr>
        <p:pic>
          <p:nvPicPr>
            <p:cNvPr id="1358" name="Image" descr="Image"/>
            <p:cNvPicPr>
              <a:picLocks noChangeAspect="1"/>
            </p:cNvPicPr>
            <p:nvPr/>
          </p:nvPicPr>
          <p:blipFill>
            <a:blip r:embed="rId4"/>
            <a:srcRect r="41139"/>
            <a:stretch>
              <a:fillRect/>
            </a:stretch>
          </p:blipFill>
          <p:spPr>
            <a:xfrm>
              <a:off x="0" y="0"/>
              <a:ext cx="10269053" cy="4351096"/>
            </a:xfrm>
            <a:prstGeom prst="rect">
              <a:avLst/>
            </a:prstGeom>
            <a:ln w="12700" cap="flat">
              <a:noFill/>
              <a:miter lim="400000"/>
            </a:ln>
            <a:effectLst/>
          </p:spPr>
        </p:pic>
        <p:sp>
          <p:nvSpPr>
            <p:cNvPr id="1359" name="Rounded Rectangle"/>
            <p:cNvSpPr/>
            <p:nvPr/>
          </p:nvSpPr>
          <p:spPr>
            <a:xfrm>
              <a:off x="9358481" y="916456"/>
              <a:ext cx="1270001" cy="3026311"/>
            </a:xfrm>
            <a:prstGeom prst="roundRect">
              <a:avLst>
                <a:gd name="adj" fmla="val 15000"/>
              </a:avLst>
            </a:prstGeom>
            <a:solidFill>
              <a:srgbClr val="FFFFFF"/>
            </a:solidFill>
            <a:ln w="12700" cap="flat">
              <a:noFill/>
              <a:miter lim="400000"/>
            </a:ln>
            <a:effectLst/>
          </p:spPr>
          <p:txBody>
            <a:bodyPr wrap="square" lIns="91438" tIns="91438" rIns="91438" bIns="91438" numCol="1" anchor="ctr">
              <a:noAutofit/>
            </a:bodyPr>
            <a:lstStyle/>
            <a:p>
              <a:endParaRPr/>
            </a:p>
          </p:txBody>
        </p:sp>
      </p:grpSp>
      <p:pic>
        <p:nvPicPr>
          <p:cNvPr id="1361" name="Image" descr="Image"/>
          <p:cNvPicPr>
            <a:picLocks noChangeAspect="1"/>
          </p:cNvPicPr>
          <p:nvPr/>
        </p:nvPicPr>
        <p:blipFill>
          <a:blip r:embed="rId5"/>
          <a:stretch>
            <a:fillRect/>
          </a:stretch>
        </p:blipFill>
        <p:spPr>
          <a:xfrm>
            <a:off x="13458860" y="5326468"/>
            <a:ext cx="3713245" cy="3415944"/>
          </a:xfrm>
          <a:prstGeom prst="rect">
            <a:avLst/>
          </a:prstGeom>
          <a:ln w="12700">
            <a:miter lim="400000"/>
          </a:ln>
        </p:spPr>
      </p:pic>
      <p:pic>
        <p:nvPicPr>
          <p:cNvPr id="1362" name="Image" descr="Image"/>
          <p:cNvPicPr>
            <a:picLocks noChangeAspect="1"/>
          </p:cNvPicPr>
          <p:nvPr/>
        </p:nvPicPr>
        <p:blipFill>
          <a:blip r:embed="rId6"/>
          <a:stretch>
            <a:fillRect/>
          </a:stretch>
        </p:blipFill>
        <p:spPr>
          <a:xfrm>
            <a:off x="14124443" y="4347847"/>
            <a:ext cx="2382080" cy="2382081"/>
          </a:xfrm>
          <a:prstGeom prst="rect">
            <a:avLst/>
          </a:prstGeom>
          <a:ln w="12700">
            <a:miter lim="400000"/>
          </a:ln>
        </p:spPr>
      </p:pic>
      <p:sp>
        <p:nvSpPr>
          <p:cNvPr id="1363" name="object"/>
          <p:cNvSpPr txBox="1"/>
          <p:nvPr/>
        </p:nvSpPr>
        <p:spPr>
          <a:xfrm>
            <a:off x="14712803" y="3878791"/>
            <a:ext cx="1205359" cy="58927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t>object</a:t>
            </a:r>
          </a:p>
        </p:txBody>
      </p:sp>
      <p:sp>
        <p:nvSpPr>
          <p:cNvPr id="1364" name="Line"/>
          <p:cNvSpPr/>
          <p:nvPr/>
        </p:nvSpPr>
        <p:spPr>
          <a:xfrm>
            <a:off x="11773671" y="7151643"/>
            <a:ext cx="3238540" cy="1"/>
          </a:xfrm>
          <a:prstGeom prst="line">
            <a:avLst/>
          </a:prstGeom>
          <a:ln w="25400" cap="rnd">
            <a:solidFill>
              <a:srgbClr val="000000"/>
            </a:solidFill>
            <a:custDash>
              <a:ds d="100000" sp="200000"/>
            </a:custDash>
          </a:ln>
        </p:spPr>
        <p:txBody>
          <a:bodyPr lIns="45718" tIns="45718" rIns="45718" bIns="45718"/>
          <a:lstStyle/>
          <a:p>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distance&#10;&#10;Description automatically generated with medium confidence">
            <a:extLst>
              <a:ext uri="{FF2B5EF4-FFF2-40B4-BE49-F238E27FC236}">
                <a16:creationId xmlns:a16="http://schemas.microsoft.com/office/drawing/2014/main" id="{04A4923C-7A76-DC8E-9026-AEAB41F63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357" y="3008862"/>
            <a:ext cx="11168614" cy="8376461"/>
          </a:xfrm>
          <a:prstGeom prst="rect">
            <a:avLst/>
          </a:prstGeom>
        </p:spPr>
      </p:pic>
      <p:sp>
        <p:nvSpPr>
          <p:cNvPr id="1367"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b="1" dirty="0"/>
          </a:p>
        </p:txBody>
      </p:sp>
      <p:sp>
        <p:nvSpPr>
          <p:cNvPr id="1368" name="Transmission mode gives differential tomographic reconstruction capability"/>
          <p:cNvSpPr txBox="1">
            <a:spLocks noGrp="1"/>
          </p:cNvSpPr>
          <p:nvPr>
            <p:ph type="body" sz="quarter" idx="1"/>
          </p:nvPr>
        </p:nvSpPr>
        <p:spPr>
          <a:prstGeom prst="rect">
            <a:avLst/>
          </a:prstGeom>
        </p:spPr>
        <p:txBody>
          <a:bodyPr/>
          <a:lstStyle/>
          <a:p>
            <a:r>
              <a:rPr b="1" dirty="0"/>
              <a:t>Transmission mode gives differential tomographic reconstruction capability</a:t>
            </a:r>
          </a:p>
        </p:txBody>
      </p:sp>
      <p:sp>
        <p:nvSpPr>
          <p:cNvPr id="1369" name="NR Transmission Image Reconstruction"/>
          <p:cNvSpPr txBox="1">
            <a:spLocks noGrp="1"/>
          </p:cNvSpPr>
          <p:nvPr>
            <p:ph type="title"/>
          </p:nvPr>
        </p:nvSpPr>
        <p:spPr>
          <a:prstGeom prst="rect">
            <a:avLst/>
          </a:prstGeom>
        </p:spPr>
        <p:txBody>
          <a:bodyPr/>
          <a:lstStyle/>
          <a:p>
            <a:r>
              <a:rPr b="1" dirty="0"/>
              <a:t>NR Transmission Image Reconstruction</a:t>
            </a:r>
          </a:p>
        </p:txBody>
      </p:sp>
      <p:grpSp>
        <p:nvGrpSpPr>
          <p:cNvPr id="1372" name="Group"/>
          <p:cNvGrpSpPr/>
          <p:nvPr/>
        </p:nvGrpSpPr>
        <p:grpSpPr>
          <a:xfrm>
            <a:off x="20445539" y="12910465"/>
            <a:ext cx="3713245" cy="564003"/>
            <a:chOff x="0" y="0"/>
            <a:chExt cx="3713244" cy="564001"/>
          </a:xfrm>
        </p:grpSpPr>
        <p:pic>
          <p:nvPicPr>
            <p:cNvPr id="1370"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1371"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p:sp>
        <p:nvSpPr>
          <p:cNvPr id="1373" name="2D Image"/>
          <p:cNvSpPr txBox="1"/>
          <p:nvPr/>
        </p:nvSpPr>
        <p:spPr>
          <a:xfrm>
            <a:off x="4964498" y="2644373"/>
            <a:ext cx="2228422"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2D Image</a:t>
            </a:r>
          </a:p>
        </p:txBody>
      </p:sp>
      <p:sp>
        <p:nvSpPr>
          <p:cNvPr id="1374" name="3D Reconstruction"/>
          <p:cNvSpPr txBox="1"/>
          <p:nvPr/>
        </p:nvSpPr>
        <p:spPr>
          <a:xfrm>
            <a:off x="15012610" y="2644373"/>
            <a:ext cx="4260150"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3D Reconstruction</a:t>
            </a:r>
          </a:p>
        </p:txBody>
      </p:sp>
      <p:pic>
        <p:nvPicPr>
          <p:cNvPr id="1375" name="Image" descr="Image"/>
          <p:cNvPicPr>
            <a:picLocks noChangeAspect="1"/>
          </p:cNvPicPr>
          <p:nvPr/>
        </p:nvPicPr>
        <p:blipFill>
          <a:blip r:embed="rId5"/>
          <a:stretch>
            <a:fillRect/>
          </a:stretch>
        </p:blipFill>
        <p:spPr>
          <a:xfrm>
            <a:off x="1091651" y="3472225"/>
            <a:ext cx="9684405" cy="7263304"/>
          </a:xfrm>
          <a:prstGeom prst="rect">
            <a:avLst/>
          </a:prstGeom>
          <a:ln w="12700">
            <a:miter lim="400000"/>
          </a:ln>
        </p:spPr>
      </p:pic>
      <p:pic>
        <p:nvPicPr>
          <p:cNvPr id="7" name="Picture 6">
            <a:extLst>
              <a:ext uri="{FF2B5EF4-FFF2-40B4-BE49-F238E27FC236}">
                <a16:creationId xmlns:a16="http://schemas.microsoft.com/office/drawing/2014/main" id="{86B5CB44-9694-895F-CF5D-2A67F86C8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3775" y="3521911"/>
            <a:ext cx="4570970" cy="7786829"/>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 name="Line"/>
          <p:cNvSpPr/>
          <p:nvPr/>
        </p:nvSpPr>
        <p:spPr>
          <a:xfrm>
            <a:off x="16981195" y="7230180"/>
            <a:ext cx="1689049" cy="852796"/>
          </a:xfrm>
          <a:prstGeom prst="line">
            <a:avLst/>
          </a:prstGeom>
          <a:ln w="63500">
            <a:solidFill>
              <a:srgbClr val="000000"/>
            </a:solidFill>
            <a:custDash>
              <a:ds d="200000" sp="200000"/>
            </a:custDash>
            <a:miter lim="400000"/>
          </a:ln>
        </p:spPr>
        <p:txBody>
          <a:bodyPr lIns="45718" tIns="45718" rIns="45718" bIns="45718"/>
          <a:lstStyle/>
          <a:p>
            <a:endParaRPr/>
          </a:p>
        </p:txBody>
      </p:sp>
      <p:sp>
        <p:nvSpPr>
          <p:cNvPr id="137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380" name="Fluorescence mode enables 3D reconstruction without rotation"/>
          <p:cNvSpPr txBox="1">
            <a:spLocks noGrp="1"/>
          </p:cNvSpPr>
          <p:nvPr>
            <p:ph type="body" sz="quarter" idx="1"/>
          </p:nvPr>
        </p:nvSpPr>
        <p:spPr>
          <a:prstGeom prst="rect">
            <a:avLst/>
          </a:prstGeom>
        </p:spPr>
        <p:txBody>
          <a:bodyPr/>
          <a:lstStyle/>
          <a:p>
            <a:r>
              <a:rPr b="1"/>
              <a:t>Fluorescence mode enables 3D reconstruction without rotation</a:t>
            </a:r>
          </a:p>
        </p:txBody>
      </p:sp>
      <p:sp>
        <p:nvSpPr>
          <p:cNvPr id="1381" name="Fluorescence Nuclear Resonance Imaging"/>
          <p:cNvSpPr txBox="1">
            <a:spLocks noGrp="1"/>
          </p:cNvSpPr>
          <p:nvPr>
            <p:ph type="title"/>
          </p:nvPr>
        </p:nvSpPr>
        <p:spPr>
          <a:prstGeom prst="rect">
            <a:avLst/>
          </a:prstGeom>
        </p:spPr>
        <p:txBody>
          <a:bodyPr/>
          <a:lstStyle/>
          <a:p>
            <a:r>
              <a:rPr b="1" dirty="0"/>
              <a:t>Fluorescence Nuclear Resonance Imaging</a:t>
            </a:r>
          </a:p>
        </p:txBody>
      </p:sp>
      <p:grpSp>
        <p:nvGrpSpPr>
          <p:cNvPr id="1384" name="Group"/>
          <p:cNvGrpSpPr/>
          <p:nvPr/>
        </p:nvGrpSpPr>
        <p:grpSpPr>
          <a:xfrm>
            <a:off x="20445539" y="12910465"/>
            <a:ext cx="3713245" cy="564003"/>
            <a:chOff x="0" y="0"/>
            <a:chExt cx="3713244" cy="564001"/>
          </a:xfrm>
        </p:grpSpPr>
        <p:pic>
          <p:nvPicPr>
            <p:cNvPr id="1382"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383"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grpSp>
        <p:nvGrpSpPr>
          <p:cNvPr id="1387" name="Group"/>
          <p:cNvGrpSpPr/>
          <p:nvPr/>
        </p:nvGrpSpPr>
        <p:grpSpPr>
          <a:xfrm>
            <a:off x="561767" y="4441740"/>
            <a:ext cx="10628483" cy="4351096"/>
            <a:chOff x="0" y="0"/>
            <a:chExt cx="10628481" cy="4351095"/>
          </a:xfrm>
        </p:grpSpPr>
        <p:pic>
          <p:nvPicPr>
            <p:cNvPr id="1385" name="Image" descr="Image"/>
            <p:cNvPicPr>
              <a:picLocks noChangeAspect="1"/>
            </p:cNvPicPr>
            <p:nvPr/>
          </p:nvPicPr>
          <p:blipFill>
            <a:blip r:embed="rId4"/>
            <a:srcRect r="41139"/>
            <a:stretch>
              <a:fillRect/>
            </a:stretch>
          </p:blipFill>
          <p:spPr>
            <a:xfrm>
              <a:off x="0" y="0"/>
              <a:ext cx="10269053" cy="4351096"/>
            </a:xfrm>
            <a:prstGeom prst="rect">
              <a:avLst/>
            </a:prstGeom>
            <a:ln w="12700" cap="flat">
              <a:noFill/>
              <a:miter lim="400000"/>
            </a:ln>
            <a:effectLst/>
          </p:spPr>
        </p:pic>
        <p:sp>
          <p:nvSpPr>
            <p:cNvPr id="1386" name="Rounded Rectangle"/>
            <p:cNvSpPr/>
            <p:nvPr/>
          </p:nvSpPr>
          <p:spPr>
            <a:xfrm>
              <a:off x="9358481" y="916456"/>
              <a:ext cx="1270001" cy="3026311"/>
            </a:xfrm>
            <a:prstGeom prst="roundRect">
              <a:avLst>
                <a:gd name="adj" fmla="val 15000"/>
              </a:avLst>
            </a:prstGeom>
            <a:solidFill>
              <a:srgbClr val="FFFFFF"/>
            </a:solidFill>
            <a:ln w="12700" cap="flat">
              <a:noFill/>
              <a:miter lim="400000"/>
            </a:ln>
            <a:effectLst/>
          </p:spPr>
          <p:txBody>
            <a:bodyPr wrap="square" lIns="91438" tIns="91438" rIns="91438" bIns="91438" numCol="1" anchor="ctr">
              <a:noAutofit/>
            </a:bodyPr>
            <a:lstStyle/>
            <a:p>
              <a:endParaRPr/>
            </a:p>
          </p:txBody>
        </p:sp>
      </p:grpSp>
      <p:pic>
        <p:nvPicPr>
          <p:cNvPr id="1388" name="Image" descr="Image"/>
          <p:cNvPicPr>
            <a:picLocks noChangeAspect="1"/>
          </p:cNvPicPr>
          <p:nvPr/>
        </p:nvPicPr>
        <p:blipFill>
          <a:blip r:embed="rId5"/>
          <a:stretch>
            <a:fillRect/>
          </a:stretch>
        </p:blipFill>
        <p:spPr>
          <a:xfrm>
            <a:off x="10136672" y="1951871"/>
            <a:ext cx="7373734" cy="9736058"/>
          </a:xfrm>
          <a:prstGeom prst="rect">
            <a:avLst/>
          </a:prstGeom>
          <a:ln w="12700">
            <a:miter lim="400000"/>
          </a:ln>
        </p:spPr>
      </p:pic>
      <p:pic>
        <p:nvPicPr>
          <p:cNvPr id="1389" name="Image" descr="Image"/>
          <p:cNvPicPr>
            <a:picLocks noChangeAspect="1"/>
          </p:cNvPicPr>
          <p:nvPr/>
        </p:nvPicPr>
        <p:blipFill>
          <a:blip r:embed="rId6"/>
          <a:srcRect/>
          <a:stretch>
            <a:fillRect/>
          </a:stretch>
        </p:blipFill>
        <p:spPr>
          <a:xfrm>
            <a:off x="11710531" y="5172074"/>
            <a:ext cx="3471959" cy="3193976"/>
          </a:xfrm>
          <a:prstGeom prst="rect">
            <a:avLst/>
          </a:prstGeom>
          <a:ln w="12700">
            <a:miter lim="400000"/>
          </a:ln>
        </p:spPr>
      </p:pic>
      <p:pic>
        <p:nvPicPr>
          <p:cNvPr id="1390" name="Image" descr="Image"/>
          <p:cNvPicPr>
            <a:picLocks noChangeAspect="1"/>
          </p:cNvPicPr>
          <p:nvPr/>
        </p:nvPicPr>
        <p:blipFill>
          <a:blip r:embed="rId5"/>
          <a:srcRect l="35024"/>
          <a:stretch>
            <a:fillRect/>
          </a:stretch>
        </p:blipFill>
        <p:spPr>
          <a:xfrm>
            <a:off x="12696968" y="1951831"/>
            <a:ext cx="4791148" cy="9736058"/>
          </a:xfrm>
          <a:prstGeom prst="rect">
            <a:avLst/>
          </a:prstGeom>
          <a:ln w="12700">
            <a:miter lim="400000"/>
          </a:ln>
        </p:spPr>
      </p:pic>
      <p:sp>
        <p:nvSpPr>
          <p:cNvPr id="1391" name="Line"/>
          <p:cNvSpPr/>
          <p:nvPr/>
        </p:nvSpPr>
        <p:spPr>
          <a:xfrm>
            <a:off x="9907549" y="6858000"/>
            <a:ext cx="3238539" cy="1"/>
          </a:xfrm>
          <a:prstGeom prst="line">
            <a:avLst/>
          </a:prstGeom>
          <a:ln w="25400" cap="rnd">
            <a:solidFill>
              <a:srgbClr val="000000"/>
            </a:solidFill>
            <a:custDash>
              <a:ds d="100000" sp="200000"/>
            </a:custDash>
          </a:ln>
        </p:spPr>
        <p:txBody>
          <a:bodyPr lIns="45718" tIns="45718" rIns="45718" bIns="45718"/>
          <a:lstStyle/>
          <a:p>
            <a:endParaRPr/>
          </a:p>
        </p:txBody>
      </p:sp>
      <p:sp>
        <p:nvSpPr>
          <p:cNvPr id="1392" name="Rectangle"/>
          <p:cNvSpPr/>
          <p:nvPr/>
        </p:nvSpPr>
        <p:spPr>
          <a:xfrm>
            <a:off x="14642322" y="6346371"/>
            <a:ext cx="2318384" cy="845458"/>
          </a:xfrm>
          <a:prstGeom prst="rect">
            <a:avLst/>
          </a:prstGeom>
          <a:ln w="63500">
            <a:solidFill>
              <a:srgbClr val="000000"/>
            </a:solidFill>
            <a:custDash>
              <a:ds d="200000" sp="200000"/>
            </a:custDash>
            <a:miter lim="400000"/>
          </a:ln>
        </p:spPr>
        <p:txBody>
          <a:bodyPr lIns="91438" tIns="91438" rIns="91438" bIns="91438" anchor="ctr"/>
          <a:lstStyle/>
          <a:p>
            <a:endParaRPr/>
          </a:p>
        </p:txBody>
      </p:sp>
      <p:sp>
        <p:nvSpPr>
          <p:cNvPr id="1393" name="Line"/>
          <p:cNvSpPr/>
          <p:nvPr/>
        </p:nvSpPr>
        <p:spPr>
          <a:xfrm flipV="1">
            <a:off x="16981195" y="5469646"/>
            <a:ext cx="1689048" cy="853918"/>
          </a:xfrm>
          <a:prstGeom prst="line">
            <a:avLst/>
          </a:prstGeom>
          <a:ln w="63500">
            <a:solidFill>
              <a:srgbClr val="000000"/>
            </a:solidFill>
            <a:custDash>
              <a:ds d="200000" sp="200000"/>
            </a:custDash>
            <a:miter lim="400000"/>
          </a:ln>
        </p:spPr>
        <p:txBody>
          <a:bodyPr lIns="45718" tIns="45718" rIns="45718" bIns="45718"/>
          <a:lstStyle/>
          <a:p>
            <a:endParaRPr/>
          </a:p>
        </p:txBody>
      </p:sp>
      <p:sp>
        <p:nvSpPr>
          <p:cNvPr id="1394" name="Collimating Grid"/>
          <p:cNvSpPr txBox="1"/>
          <p:nvPr/>
        </p:nvSpPr>
        <p:spPr>
          <a:xfrm>
            <a:off x="17799710" y="2421331"/>
            <a:ext cx="2841018" cy="1351279"/>
          </a:xfrm>
          <a:prstGeom prst="rect">
            <a:avLst/>
          </a:prstGeom>
          <a:ln w="76200">
            <a:solidFill>
              <a:srgbClr val="C4B239"/>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lvl1pPr>
          </a:lstStyle>
          <a:p>
            <a:r>
              <a:t>Collimating Grid</a:t>
            </a:r>
          </a:p>
        </p:txBody>
      </p:sp>
      <p:sp>
        <p:nvSpPr>
          <p:cNvPr id="1395" name="Scintillator"/>
          <p:cNvSpPr txBox="1"/>
          <p:nvPr/>
        </p:nvSpPr>
        <p:spPr>
          <a:xfrm>
            <a:off x="18565956" y="9845174"/>
            <a:ext cx="2634351" cy="805179"/>
          </a:xfrm>
          <a:prstGeom prst="rect">
            <a:avLst/>
          </a:prstGeom>
          <a:ln w="76200">
            <a:solidFill>
              <a:srgbClr val="76A8F8"/>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Scintillator</a:t>
            </a:r>
          </a:p>
        </p:txBody>
      </p:sp>
      <p:sp>
        <p:nvSpPr>
          <p:cNvPr id="1396" name="PMT Array"/>
          <p:cNvSpPr txBox="1"/>
          <p:nvPr/>
        </p:nvSpPr>
        <p:spPr>
          <a:xfrm>
            <a:off x="21796324" y="6093460"/>
            <a:ext cx="1828424" cy="1351279"/>
          </a:xfrm>
          <a:prstGeom prst="rect">
            <a:avLst/>
          </a:prstGeom>
          <a:ln w="76200">
            <a:solidFill>
              <a:srgbClr val="4C88E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b="1"/>
            </a:lvl1pPr>
          </a:lstStyle>
          <a:p>
            <a:r>
              <a:t>PMT Array</a:t>
            </a:r>
          </a:p>
        </p:txBody>
      </p:sp>
      <p:sp>
        <p:nvSpPr>
          <p:cNvPr id="1397" name="Line"/>
          <p:cNvSpPr/>
          <p:nvPr/>
        </p:nvSpPr>
        <p:spPr>
          <a:xfrm>
            <a:off x="19220218" y="3965036"/>
            <a:ext cx="1" cy="1212454"/>
          </a:xfrm>
          <a:prstGeom prst="line">
            <a:avLst/>
          </a:prstGeom>
          <a:ln w="63500">
            <a:solidFill>
              <a:srgbClr val="000000"/>
            </a:solidFill>
            <a:tailEnd type="triangle"/>
          </a:ln>
        </p:spPr>
        <p:txBody>
          <a:bodyPr lIns="45718" tIns="45718" rIns="45718" bIns="45718"/>
          <a:lstStyle/>
          <a:p>
            <a:endParaRPr/>
          </a:p>
        </p:txBody>
      </p:sp>
      <p:sp>
        <p:nvSpPr>
          <p:cNvPr id="1398" name="Line"/>
          <p:cNvSpPr/>
          <p:nvPr/>
        </p:nvSpPr>
        <p:spPr>
          <a:xfrm flipV="1">
            <a:off x="19883131" y="8440294"/>
            <a:ext cx="1" cy="1212454"/>
          </a:xfrm>
          <a:prstGeom prst="line">
            <a:avLst/>
          </a:prstGeom>
          <a:ln w="63500">
            <a:solidFill>
              <a:srgbClr val="000000"/>
            </a:solidFill>
            <a:tailEnd type="triangle"/>
          </a:ln>
        </p:spPr>
        <p:txBody>
          <a:bodyPr lIns="45718" tIns="45718" rIns="45718" bIns="45718"/>
          <a:lstStyle/>
          <a:p>
            <a:endParaRPr/>
          </a:p>
        </p:txBody>
      </p:sp>
      <p:grpSp>
        <p:nvGrpSpPr>
          <p:cNvPr id="1416" name="Group"/>
          <p:cNvGrpSpPr/>
          <p:nvPr/>
        </p:nvGrpSpPr>
        <p:grpSpPr>
          <a:xfrm>
            <a:off x="18658983" y="5332076"/>
            <a:ext cx="2448297" cy="2860337"/>
            <a:chOff x="0" y="0"/>
            <a:chExt cx="2448296" cy="2860336"/>
          </a:xfrm>
        </p:grpSpPr>
        <p:sp>
          <p:nvSpPr>
            <p:cNvPr id="1399" name="Rectangle"/>
            <p:cNvSpPr/>
            <p:nvPr/>
          </p:nvSpPr>
          <p:spPr>
            <a:xfrm>
              <a:off x="1072888" y="10048"/>
              <a:ext cx="315220" cy="2828363"/>
            </a:xfrm>
            <a:prstGeom prst="rect">
              <a:avLst/>
            </a:prstGeom>
            <a:solidFill>
              <a:srgbClr val="77A8F8"/>
            </a:solidFill>
            <a:ln w="25400" cap="flat">
              <a:solidFill>
                <a:schemeClr val="accent1"/>
              </a:solidFill>
              <a:prstDash val="solid"/>
              <a:round/>
            </a:ln>
            <a:effectLst/>
          </p:spPr>
          <p:txBody>
            <a:bodyPr wrap="square" lIns="91438" tIns="91438" rIns="91438" bIns="91438" numCol="1" anchor="ctr">
              <a:noAutofit/>
            </a:bodyPr>
            <a:lstStyle/>
            <a:p>
              <a:endParaRPr/>
            </a:p>
          </p:txBody>
        </p:sp>
        <p:sp>
          <p:nvSpPr>
            <p:cNvPr id="1400" name="Rectangle"/>
            <p:cNvSpPr/>
            <p:nvPr/>
          </p:nvSpPr>
          <p:spPr>
            <a:xfrm>
              <a:off x="1503413" y="0"/>
              <a:ext cx="944884" cy="659132"/>
            </a:xfrm>
            <a:prstGeom prst="rect">
              <a:avLst/>
            </a:prstGeom>
            <a:solidFill>
              <a:srgbClr val="4C88EE"/>
            </a:solidFill>
            <a:ln w="25400" cap="flat">
              <a:solidFill>
                <a:schemeClr val="accent1"/>
              </a:solidFill>
              <a:prstDash val="solid"/>
              <a:round/>
            </a:ln>
            <a:effectLst/>
          </p:spPr>
          <p:txBody>
            <a:bodyPr wrap="square" lIns="91438" tIns="91438" rIns="91438" bIns="91438" numCol="1" anchor="ctr">
              <a:noAutofit/>
            </a:bodyPr>
            <a:lstStyle/>
            <a:p>
              <a:endParaRPr/>
            </a:p>
          </p:txBody>
        </p:sp>
        <p:sp>
          <p:nvSpPr>
            <p:cNvPr id="1401" name="Rectangle"/>
            <p:cNvSpPr/>
            <p:nvPr/>
          </p:nvSpPr>
          <p:spPr>
            <a:xfrm>
              <a:off x="0" y="15351"/>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02" name="Rectangle"/>
            <p:cNvSpPr/>
            <p:nvPr/>
          </p:nvSpPr>
          <p:spPr>
            <a:xfrm>
              <a:off x="1503413" y="725724"/>
              <a:ext cx="944884" cy="659132"/>
            </a:xfrm>
            <a:prstGeom prst="rect">
              <a:avLst/>
            </a:prstGeom>
            <a:solidFill>
              <a:srgbClr val="4C88EE"/>
            </a:solidFill>
            <a:ln w="25400" cap="flat">
              <a:solidFill>
                <a:schemeClr val="accent1"/>
              </a:solidFill>
              <a:prstDash val="solid"/>
              <a:round/>
            </a:ln>
            <a:effectLst/>
          </p:spPr>
          <p:txBody>
            <a:bodyPr wrap="square" lIns="91438" tIns="91438" rIns="91438" bIns="91438" numCol="1" anchor="ctr">
              <a:noAutofit/>
            </a:bodyPr>
            <a:lstStyle/>
            <a:p>
              <a:endParaRPr/>
            </a:p>
          </p:txBody>
        </p:sp>
        <p:sp>
          <p:nvSpPr>
            <p:cNvPr id="1403" name="Rectangle"/>
            <p:cNvSpPr/>
            <p:nvPr/>
          </p:nvSpPr>
          <p:spPr>
            <a:xfrm>
              <a:off x="1503413" y="2189327"/>
              <a:ext cx="944884" cy="659133"/>
            </a:xfrm>
            <a:prstGeom prst="rect">
              <a:avLst/>
            </a:prstGeom>
            <a:solidFill>
              <a:srgbClr val="4C88EE"/>
            </a:solidFill>
            <a:ln w="25400" cap="flat">
              <a:solidFill>
                <a:schemeClr val="accent1"/>
              </a:solidFill>
              <a:prstDash val="solid"/>
              <a:round/>
            </a:ln>
            <a:effectLst/>
          </p:spPr>
          <p:txBody>
            <a:bodyPr wrap="square" lIns="91438" tIns="91438" rIns="91438" bIns="91438" numCol="1" anchor="ctr">
              <a:noAutofit/>
            </a:bodyPr>
            <a:lstStyle/>
            <a:p>
              <a:endParaRPr/>
            </a:p>
          </p:txBody>
        </p:sp>
        <p:sp>
          <p:nvSpPr>
            <p:cNvPr id="1404" name="Rectangle"/>
            <p:cNvSpPr/>
            <p:nvPr/>
          </p:nvSpPr>
          <p:spPr>
            <a:xfrm>
              <a:off x="1503413" y="1456706"/>
              <a:ext cx="944884" cy="659132"/>
            </a:xfrm>
            <a:prstGeom prst="rect">
              <a:avLst/>
            </a:prstGeom>
            <a:solidFill>
              <a:srgbClr val="4C88EE"/>
            </a:solidFill>
            <a:ln w="25400" cap="flat">
              <a:solidFill>
                <a:schemeClr val="accent1"/>
              </a:solidFill>
              <a:prstDash val="solid"/>
              <a:round/>
            </a:ln>
            <a:effectLst/>
          </p:spPr>
          <p:txBody>
            <a:bodyPr wrap="square" lIns="91438" tIns="91438" rIns="91438" bIns="91438" numCol="1" anchor="ctr">
              <a:noAutofit/>
            </a:bodyPr>
            <a:lstStyle/>
            <a:p>
              <a:endParaRPr/>
            </a:p>
          </p:txBody>
        </p:sp>
        <p:sp>
          <p:nvSpPr>
            <p:cNvPr id="1405" name="Rectangle"/>
            <p:cNvSpPr/>
            <p:nvPr/>
          </p:nvSpPr>
          <p:spPr>
            <a:xfrm>
              <a:off x="0" y="265188"/>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06" name="Rectangle"/>
            <p:cNvSpPr/>
            <p:nvPr/>
          </p:nvSpPr>
          <p:spPr>
            <a:xfrm>
              <a:off x="6308" y="505949"/>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07" name="Rectangle"/>
            <p:cNvSpPr/>
            <p:nvPr/>
          </p:nvSpPr>
          <p:spPr>
            <a:xfrm>
              <a:off x="3154" y="772855"/>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08" name="Rectangle"/>
            <p:cNvSpPr/>
            <p:nvPr/>
          </p:nvSpPr>
          <p:spPr>
            <a:xfrm>
              <a:off x="3154" y="1022693"/>
              <a:ext cx="970284" cy="128755"/>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09" name="Rectangle"/>
            <p:cNvSpPr/>
            <p:nvPr/>
          </p:nvSpPr>
          <p:spPr>
            <a:xfrm>
              <a:off x="9462" y="1263454"/>
              <a:ext cx="970285" cy="128755"/>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0" name="Rectangle"/>
            <p:cNvSpPr/>
            <p:nvPr/>
          </p:nvSpPr>
          <p:spPr>
            <a:xfrm>
              <a:off x="1576" y="1504214"/>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1" name="Rectangle"/>
            <p:cNvSpPr/>
            <p:nvPr/>
          </p:nvSpPr>
          <p:spPr>
            <a:xfrm>
              <a:off x="1576" y="1754052"/>
              <a:ext cx="970284" cy="128755"/>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2" name="Rectangle"/>
            <p:cNvSpPr/>
            <p:nvPr/>
          </p:nvSpPr>
          <p:spPr>
            <a:xfrm>
              <a:off x="7884" y="1994812"/>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3" name="Rectangle"/>
            <p:cNvSpPr/>
            <p:nvPr/>
          </p:nvSpPr>
          <p:spPr>
            <a:xfrm>
              <a:off x="4731" y="2261718"/>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4" name="Rectangle"/>
            <p:cNvSpPr/>
            <p:nvPr/>
          </p:nvSpPr>
          <p:spPr>
            <a:xfrm>
              <a:off x="4731" y="2511556"/>
              <a:ext cx="970284" cy="128755"/>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sp>
          <p:nvSpPr>
            <p:cNvPr id="1415" name="Rectangle"/>
            <p:cNvSpPr/>
            <p:nvPr/>
          </p:nvSpPr>
          <p:spPr>
            <a:xfrm>
              <a:off x="0" y="2731581"/>
              <a:ext cx="970284" cy="128756"/>
            </a:xfrm>
            <a:prstGeom prst="rect">
              <a:avLst/>
            </a:prstGeom>
            <a:solidFill>
              <a:srgbClr val="F8E866"/>
            </a:solidFill>
            <a:ln w="12700" cap="flat">
              <a:noFill/>
              <a:miter lim="400000"/>
            </a:ln>
            <a:effectLst/>
          </p:spPr>
          <p:txBody>
            <a:bodyPr wrap="square" lIns="91438" tIns="91438" rIns="91438" bIns="91438" numCol="1" anchor="ctr">
              <a:noAutofit/>
            </a:bodyPr>
            <a:lstStyle/>
            <a:p>
              <a:endParaRP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419" name="Fluorescence mode enables 3D reconstruction without rotation"/>
          <p:cNvSpPr txBox="1">
            <a:spLocks noGrp="1"/>
          </p:cNvSpPr>
          <p:nvPr>
            <p:ph type="body" sz="quarter" idx="1"/>
          </p:nvPr>
        </p:nvSpPr>
        <p:spPr>
          <a:prstGeom prst="rect">
            <a:avLst/>
          </a:prstGeom>
        </p:spPr>
        <p:txBody>
          <a:bodyPr/>
          <a:lstStyle/>
          <a:p>
            <a:r>
              <a:rPr b="1"/>
              <a:t>Fluorescence mode enables 3D reconstruction without rotation</a:t>
            </a:r>
          </a:p>
        </p:txBody>
      </p:sp>
      <p:sp>
        <p:nvSpPr>
          <p:cNvPr id="1420" name="NR Fluorescence Image Reconstruction"/>
          <p:cNvSpPr txBox="1">
            <a:spLocks noGrp="1"/>
          </p:cNvSpPr>
          <p:nvPr>
            <p:ph type="title"/>
          </p:nvPr>
        </p:nvSpPr>
        <p:spPr>
          <a:prstGeom prst="rect">
            <a:avLst/>
          </a:prstGeom>
        </p:spPr>
        <p:txBody>
          <a:bodyPr/>
          <a:lstStyle/>
          <a:p>
            <a:r>
              <a:rPr b="1" dirty="0"/>
              <a:t>NR Fluorescence Image Reconstruction</a:t>
            </a:r>
          </a:p>
        </p:txBody>
      </p:sp>
      <p:grpSp>
        <p:nvGrpSpPr>
          <p:cNvPr id="1423" name="Group"/>
          <p:cNvGrpSpPr/>
          <p:nvPr/>
        </p:nvGrpSpPr>
        <p:grpSpPr>
          <a:xfrm>
            <a:off x="20445539" y="12910465"/>
            <a:ext cx="3713245" cy="564003"/>
            <a:chOff x="0" y="0"/>
            <a:chExt cx="3713244" cy="564001"/>
          </a:xfrm>
        </p:grpSpPr>
        <p:pic>
          <p:nvPicPr>
            <p:cNvPr id="142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2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424" name="2D Images"/>
          <p:cNvSpPr txBox="1"/>
          <p:nvPr/>
        </p:nvSpPr>
        <p:spPr>
          <a:xfrm>
            <a:off x="6104077" y="3034899"/>
            <a:ext cx="2482695"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2D Images</a:t>
            </a:r>
          </a:p>
        </p:txBody>
      </p:sp>
      <p:sp>
        <p:nvSpPr>
          <p:cNvPr id="1425" name="3D Reconstruction"/>
          <p:cNvSpPr txBox="1"/>
          <p:nvPr/>
        </p:nvSpPr>
        <p:spPr>
          <a:xfrm>
            <a:off x="16469781" y="3034899"/>
            <a:ext cx="4260150"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3D Reconstruction</a:t>
            </a:r>
          </a:p>
        </p:txBody>
      </p:sp>
      <p:sp>
        <p:nvSpPr>
          <p:cNvPr id="1427" name="Side-view detector"/>
          <p:cNvSpPr txBox="1"/>
          <p:nvPr/>
        </p:nvSpPr>
        <p:spPr>
          <a:xfrm>
            <a:off x="9319098" y="4657976"/>
            <a:ext cx="178125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rPr dirty="0"/>
              <a:t>Side-view</a:t>
            </a:r>
          </a:p>
        </p:txBody>
      </p:sp>
      <p:sp>
        <p:nvSpPr>
          <p:cNvPr id="1428" name="Top-view detector"/>
          <p:cNvSpPr txBox="1"/>
          <p:nvPr/>
        </p:nvSpPr>
        <p:spPr>
          <a:xfrm>
            <a:off x="3444684" y="4657976"/>
            <a:ext cx="1685073"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rPr dirty="0"/>
              <a:t>Top-view</a:t>
            </a:r>
          </a:p>
        </p:txBody>
      </p:sp>
      <p:pic>
        <p:nvPicPr>
          <p:cNvPr id="1429" name="Image" descr="Image"/>
          <p:cNvPicPr>
            <a:picLocks noChangeAspect="1"/>
          </p:cNvPicPr>
          <p:nvPr/>
        </p:nvPicPr>
        <p:blipFill>
          <a:blip r:embed="rId4"/>
          <a:stretch>
            <a:fillRect/>
          </a:stretch>
        </p:blipFill>
        <p:spPr>
          <a:xfrm>
            <a:off x="731221" y="5277429"/>
            <a:ext cx="7112001" cy="5334001"/>
          </a:xfrm>
          <a:prstGeom prst="rect">
            <a:avLst/>
          </a:prstGeom>
          <a:ln w="12700">
            <a:miter lim="400000"/>
          </a:ln>
        </p:spPr>
      </p:pic>
      <p:pic>
        <p:nvPicPr>
          <p:cNvPr id="1430" name="Image" descr="Image"/>
          <p:cNvPicPr>
            <a:picLocks noChangeAspect="1"/>
          </p:cNvPicPr>
          <p:nvPr/>
        </p:nvPicPr>
        <p:blipFill>
          <a:blip r:embed="rId5"/>
          <a:stretch>
            <a:fillRect/>
          </a:stretch>
        </p:blipFill>
        <p:spPr>
          <a:xfrm>
            <a:off x="6564261" y="5277429"/>
            <a:ext cx="7112001" cy="5334001"/>
          </a:xfrm>
          <a:prstGeom prst="rect">
            <a:avLst/>
          </a:prstGeom>
          <a:ln w="12700">
            <a:miter lim="400000"/>
          </a:ln>
        </p:spPr>
      </p:pic>
      <p:pic>
        <p:nvPicPr>
          <p:cNvPr id="3" name="Picture 2">
            <a:extLst>
              <a:ext uri="{FF2B5EF4-FFF2-40B4-BE49-F238E27FC236}">
                <a16:creationId xmlns:a16="http://schemas.microsoft.com/office/drawing/2014/main" id="{09C0B652-B35D-CF7F-235D-0ABCB5F7F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39102" y="4565456"/>
            <a:ext cx="8061299" cy="6045974"/>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Fluorescence mode enables 3D reconstruction without rotation"/>
          <p:cNvSpPr txBox="1">
            <a:spLocks noGrp="1"/>
          </p:cNvSpPr>
          <p:nvPr>
            <p:ph type="body" sz="quarter" idx="1"/>
          </p:nvPr>
        </p:nvSpPr>
        <p:spPr>
          <a:prstGeom prst="rect">
            <a:avLst/>
          </a:prstGeom>
        </p:spPr>
        <p:txBody>
          <a:bodyPr/>
          <a:lstStyle/>
          <a:p>
            <a:r>
              <a:t>Fluorescence mode enables 3D reconstruction without rotation</a:t>
            </a:r>
          </a:p>
        </p:txBody>
      </p:sp>
      <p:sp>
        <p:nvSpPr>
          <p:cNvPr id="1433"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434" name="NR Fluorescence Image Reconstruction"/>
          <p:cNvSpPr txBox="1">
            <a:spLocks noGrp="1"/>
          </p:cNvSpPr>
          <p:nvPr>
            <p:ph type="title"/>
          </p:nvPr>
        </p:nvSpPr>
        <p:spPr>
          <a:prstGeom prst="rect">
            <a:avLst/>
          </a:prstGeom>
        </p:spPr>
        <p:txBody>
          <a:bodyPr/>
          <a:lstStyle/>
          <a:p>
            <a:r>
              <a:t>NR Fluorescence Image Reconstruction</a:t>
            </a:r>
          </a:p>
        </p:txBody>
      </p:sp>
      <p:grpSp>
        <p:nvGrpSpPr>
          <p:cNvPr id="1437" name="Group"/>
          <p:cNvGrpSpPr/>
          <p:nvPr/>
        </p:nvGrpSpPr>
        <p:grpSpPr>
          <a:xfrm>
            <a:off x="20445539" y="12910465"/>
            <a:ext cx="3713245" cy="564003"/>
            <a:chOff x="0" y="0"/>
            <a:chExt cx="3713244" cy="564001"/>
          </a:xfrm>
        </p:grpSpPr>
        <p:pic>
          <p:nvPicPr>
            <p:cNvPr id="1435"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36"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438" name="2D Images"/>
          <p:cNvSpPr txBox="1"/>
          <p:nvPr/>
        </p:nvSpPr>
        <p:spPr>
          <a:xfrm>
            <a:off x="5786485" y="2784030"/>
            <a:ext cx="2482695"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2D Images</a:t>
            </a:r>
          </a:p>
        </p:txBody>
      </p:sp>
      <p:sp>
        <p:nvSpPr>
          <p:cNvPr id="1439" name="3D Reconstruction"/>
          <p:cNvSpPr txBox="1"/>
          <p:nvPr/>
        </p:nvSpPr>
        <p:spPr>
          <a:xfrm>
            <a:off x="15834597" y="2784030"/>
            <a:ext cx="4260150" cy="72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b="1"/>
            </a:lvl1pPr>
          </a:lstStyle>
          <a:p>
            <a:r>
              <a:t>3D Reconstruction</a:t>
            </a:r>
          </a:p>
        </p:txBody>
      </p:sp>
      <p:pic>
        <p:nvPicPr>
          <p:cNvPr id="1440" name="movie_faster.gif" descr="movie_faster.gif"/>
          <p:cNvPicPr>
            <a:picLocks/>
          </p:cNvPicPr>
          <p:nvPr/>
        </p:nvPicPr>
        <p:blipFill>
          <a:blip r:embed="rId4"/>
          <a:stretch>
            <a:fillRect/>
          </a:stretch>
        </p:blipFill>
        <p:spPr>
          <a:xfrm>
            <a:off x="13722297" y="3961563"/>
            <a:ext cx="8484751" cy="6363563"/>
          </a:xfrm>
          <a:prstGeom prst="rect">
            <a:avLst/>
          </a:prstGeom>
          <a:ln w="12700">
            <a:miter lim="400000"/>
          </a:ln>
        </p:spPr>
      </p:pic>
      <p:sp>
        <p:nvSpPr>
          <p:cNvPr id="1441" name="Side-view detector"/>
          <p:cNvSpPr txBox="1"/>
          <p:nvPr/>
        </p:nvSpPr>
        <p:spPr>
          <a:xfrm>
            <a:off x="7990900" y="4383039"/>
            <a:ext cx="3225422" cy="5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t>Side-view detector</a:t>
            </a:r>
          </a:p>
        </p:txBody>
      </p:sp>
      <p:sp>
        <p:nvSpPr>
          <p:cNvPr id="1442" name="Top-view detector"/>
          <p:cNvSpPr txBox="1"/>
          <p:nvPr/>
        </p:nvSpPr>
        <p:spPr>
          <a:xfrm>
            <a:off x="2235319" y="4383039"/>
            <a:ext cx="3104369" cy="5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700" b="1"/>
            </a:lvl1pPr>
          </a:lstStyle>
          <a:p>
            <a:r>
              <a:t>Top-view detector</a:t>
            </a:r>
          </a:p>
        </p:txBody>
      </p:sp>
      <p:pic>
        <p:nvPicPr>
          <p:cNvPr id="1443" name="Image" descr="Image"/>
          <p:cNvPicPr>
            <a:picLocks noChangeAspect="1"/>
          </p:cNvPicPr>
          <p:nvPr/>
        </p:nvPicPr>
        <p:blipFill>
          <a:blip r:embed="rId5"/>
          <a:stretch>
            <a:fillRect/>
          </a:stretch>
        </p:blipFill>
        <p:spPr>
          <a:xfrm>
            <a:off x="96037" y="5026560"/>
            <a:ext cx="7112001" cy="5334001"/>
          </a:xfrm>
          <a:prstGeom prst="rect">
            <a:avLst/>
          </a:prstGeom>
          <a:ln w="12700">
            <a:miter lim="400000"/>
          </a:ln>
        </p:spPr>
      </p:pic>
      <p:pic>
        <p:nvPicPr>
          <p:cNvPr id="1444" name="Image" descr="Image"/>
          <p:cNvPicPr>
            <a:picLocks noChangeAspect="1"/>
          </p:cNvPicPr>
          <p:nvPr/>
        </p:nvPicPr>
        <p:blipFill>
          <a:blip r:embed="rId6"/>
          <a:stretch>
            <a:fillRect/>
          </a:stretch>
        </p:blipFill>
        <p:spPr>
          <a:xfrm>
            <a:off x="5929078" y="5026560"/>
            <a:ext cx="7112001" cy="5334001"/>
          </a:xfrm>
          <a:prstGeom prst="rect">
            <a:avLst/>
          </a:prstGeom>
          <a:ln w="12700">
            <a:miter lim="400000"/>
          </a:ln>
        </p:spPr>
      </p:pic>
      <p:sp>
        <p:nvSpPr>
          <p:cNvPr id="1445" name="Rectangle"/>
          <p:cNvSpPr/>
          <p:nvPr/>
        </p:nvSpPr>
        <p:spPr>
          <a:xfrm>
            <a:off x="-17461" y="-5330"/>
            <a:ext cx="24418922" cy="13726660"/>
          </a:xfrm>
          <a:prstGeom prst="rect">
            <a:avLst/>
          </a:prstGeom>
          <a:solidFill>
            <a:srgbClr val="FFFFFF">
              <a:alpha val="89611"/>
            </a:srgbClr>
          </a:solidFill>
          <a:ln w="12700">
            <a:miter lim="400000"/>
          </a:ln>
        </p:spPr>
        <p:txBody>
          <a:bodyPr lIns="91438" tIns="91438" rIns="91438" bIns="91438" anchor="ctr"/>
          <a:lstStyle/>
          <a:p>
            <a:endParaRPr/>
          </a:p>
        </p:txBody>
      </p:sp>
      <p:sp>
        <p:nvSpPr>
          <p:cNvPr id="1446" name="Charest M, Asselin C. Journal of Nuclear Medicine Technology. (2018) 46(2):107-113…"/>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indent="76200" defTabSz="12700">
              <a:defRPr sz="1900">
                <a:solidFill>
                  <a:srgbClr val="535353"/>
                </a:solidFill>
                <a:latin typeface="Myriad Pro Light"/>
                <a:ea typeface="Myriad Pro Light"/>
                <a:cs typeface="Myriad Pro Light"/>
                <a:sym typeface="Myriad Pro Semibold"/>
              </a:defRPr>
            </a:pPr>
            <a:r>
              <a:rPr b="1" dirty="0"/>
              <a:t>Charest M, Asselin C. Journal of Nuclear Medicine Technology. (2018) 46(2):107-113</a:t>
            </a:r>
          </a:p>
          <a:p>
            <a:pPr indent="76200" defTabSz="12700">
              <a:defRPr sz="1900">
                <a:solidFill>
                  <a:srgbClr val="535353"/>
                </a:solidFill>
                <a:latin typeface="Myriad Pro Light"/>
                <a:ea typeface="Myriad Pro Light"/>
                <a:cs typeface="Myriad Pro Light"/>
                <a:sym typeface="Myriad Pro Semibold"/>
              </a:defRPr>
            </a:pPr>
            <a:r>
              <a:rPr b="1" dirty="0"/>
              <a:t>Li Y, Jiang L, Wang H, Cai H, Xiang Y, Li L. Radiation Protection Dosimetry. (2019) 187(2):183-190</a:t>
            </a:r>
          </a:p>
        </p:txBody>
      </p:sp>
      <p:pic>
        <p:nvPicPr>
          <p:cNvPr id="2" name="Picture 1">
            <a:extLst>
              <a:ext uri="{FF2B5EF4-FFF2-40B4-BE49-F238E27FC236}">
                <a16:creationId xmlns:a16="http://schemas.microsoft.com/office/drawing/2014/main" id="{67005795-2A93-9FF2-3812-C3600374B84D}"/>
              </a:ext>
            </a:extLst>
          </p:cNvPr>
          <p:cNvPicPr>
            <a:picLocks noChangeAspect="1"/>
          </p:cNvPicPr>
          <p:nvPr/>
        </p:nvPicPr>
        <p:blipFill>
          <a:blip r:embed="rId7"/>
          <a:stretch>
            <a:fillRect/>
          </a:stretch>
        </p:blipFill>
        <p:spPr>
          <a:xfrm>
            <a:off x="2582251" y="3064165"/>
            <a:ext cx="19219498" cy="7532293"/>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dirty="0"/>
          </a:p>
        </p:txBody>
      </p:sp>
      <p:sp>
        <p:nvSpPr>
          <p:cNvPr id="1450" name="Conclusion"/>
          <p:cNvSpPr txBox="1">
            <a:spLocks noGrp="1"/>
          </p:cNvSpPr>
          <p:nvPr>
            <p:ph type="title"/>
          </p:nvPr>
        </p:nvSpPr>
        <p:spPr>
          <a:prstGeom prst="rect">
            <a:avLst/>
          </a:prstGeom>
        </p:spPr>
        <p:txBody>
          <a:bodyPr/>
          <a:lstStyle/>
          <a:p>
            <a:r>
              <a:rPr b="1" dirty="0"/>
              <a:t>Conclusion</a:t>
            </a:r>
          </a:p>
        </p:txBody>
      </p:sp>
      <p:grpSp>
        <p:nvGrpSpPr>
          <p:cNvPr id="1453" name="Group"/>
          <p:cNvGrpSpPr/>
          <p:nvPr/>
        </p:nvGrpSpPr>
        <p:grpSpPr>
          <a:xfrm>
            <a:off x="20445539" y="12910465"/>
            <a:ext cx="3713245" cy="564003"/>
            <a:chOff x="0" y="0"/>
            <a:chExt cx="3713244" cy="564001"/>
          </a:xfrm>
        </p:grpSpPr>
        <p:pic>
          <p:nvPicPr>
            <p:cNvPr id="145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5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454" name="1) Demonstrated 2D and 3D LCS-NR medical imaging…"/>
          <p:cNvSpPr/>
          <p:nvPr/>
        </p:nvSpPr>
        <p:spPr>
          <a:xfrm>
            <a:off x="2364478" y="3461896"/>
            <a:ext cx="19655044" cy="8089577"/>
          </a:xfrm>
          <a:prstGeom prst="roundRect">
            <a:avLst>
              <a:gd name="adj" fmla="val 10907"/>
            </a:avLst>
          </a:prstGeom>
          <a:solidFill>
            <a:srgbClr val="DDDDDD"/>
          </a:solidFill>
          <a:ln w="88900">
            <a:solidFill>
              <a:schemeClr val="accent1"/>
            </a:solidFill>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p>
            <a:pPr algn="ctr">
              <a:defRPr sz="4400" b="1"/>
            </a:pPr>
            <a:r>
              <a:t>1) Demonstrated 2D and 3D LCS-NR medical imaging</a:t>
            </a:r>
          </a:p>
          <a:p>
            <a:pPr algn="ctr">
              <a:defRPr sz="4400" b="1"/>
            </a:pPr>
            <a:endParaRPr/>
          </a:p>
          <a:p>
            <a:pPr algn="ctr">
              <a:defRPr sz="4400" b="1"/>
            </a:pPr>
            <a:r>
              <a:t>2) Bandwidth is important for signal</a:t>
            </a:r>
          </a:p>
          <a:p>
            <a:pPr algn="ctr">
              <a:defRPr sz="4400" b="1"/>
            </a:pPr>
            <a:r>
              <a:t>LCS + monochromator can achieve this</a:t>
            </a:r>
          </a:p>
          <a:p>
            <a:pPr algn="ctr">
              <a:defRPr sz="4400" b="1"/>
            </a:pPr>
            <a:endParaRPr/>
          </a:p>
          <a:p>
            <a:pPr algn="ctr">
              <a:defRPr sz="4400" b="1"/>
            </a:pPr>
            <a:r>
              <a:t>3) Pool of isotopes to image</a:t>
            </a:r>
          </a:p>
          <a:p>
            <a:pPr algn="ctr">
              <a:defRPr sz="4400" b="1"/>
            </a:pPr>
            <a:r>
              <a:t>Isotope specific tags could be developed</a:t>
            </a:r>
          </a:p>
          <a:p>
            <a:pPr algn="ctr">
              <a:defRPr sz="4400" b="1"/>
            </a:pPr>
            <a:endParaRPr/>
          </a:p>
          <a:p>
            <a:pPr algn="ctr">
              <a:defRPr sz="4400" b="1"/>
            </a:pPr>
            <a:r>
              <a:t>4) Dose is comparable to similar imaging modalities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mc:AlternateContent xmlns:mc="http://schemas.openxmlformats.org/markup-compatibility/2006">
        <mc:Choice xmlns:a14="http://schemas.microsoft.com/office/drawing/2010/main" Requires="a14">
          <p:sp>
            <p:nvSpPr>
              <p:cNvPr id="817" name="Line widths can be as low as 10-6"/>
              <p:cNvSpPr txBox="1">
                <a:spLocks noGrp="1"/>
              </p:cNvSpPr>
              <p:nvPr>
                <p:ph type="body" sz="quarter" idx="1"/>
              </p:nvPr>
            </p:nvSpPr>
            <p:spPr>
              <a:prstGeom prst="rect">
                <a:avLst/>
              </a:prstGeom>
            </p:spPr>
            <p:txBody>
              <a:bodyPr/>
              <a:lstStyle/>
              <a:p>
                <a:r>
                  <a:rPr b="1"/>
                  <a:t>Line widths can be as low as 10</a:t>
                </a:r>
                <a:r>
                  <a:rPr b="1" baseline="31999"/>
                  <a:t>-6 </a:t>
                </a:r>
                <a14:m>
                  <m:oMath xmlns:m="http://schemas.openxmlformats.org/officeDocument/2006/math">
                    <m:r>
                      <a:rPr sz="4100" b="1" i="1">
                        <a:solidFill>
                          <a:srgbClr val="FFFFFF"/>
                        </a:solidFill>
                        <a:latin typeface="Cambria Math" panose="02040503050406030204" pitchFamily="18" charset="0"/>
                      </a:rPr>
                      <m:t>𝜟</m:t>
                    </m:r>
                    <m:r>
                      <a:rPr sz="4100" b="1" i="1">
                        <a:solidFill>
                          <a:srgbClr val="FFFFFF"/>
                        </a:solidFill>
                        <a:latin typeface="Cambria Math" panose="02040503050406030204" pitchFamily="18" charset="0"/>
                      </a:rPr>
                      <m:t>𝑬</m:t>
                    </m:r>
                    <m:r>
                      <a:rPr sz="4100" b="1" i="1">
                        <a:solidFill>
                          <a:srgbClr val="FFFFFF"/>
                        </a:solidFill>
                        <a:latin typeface="Cambria Math" panose="02040503050406030204" pitchFamily="18" charset="0"/>
                      </a:rPr>
                      <m:t>/</m:t>
                    </m:r>
                    <m:r>
                      <a:rPr sz="4100" b="1" i="1">
                        <a:solidFill>
                          <a:srgbClr val="FFFFFF"/>
                        </a:solidFill>
                        <a:latin typeface="Cambria Math" panose="02040503050406030204" pitchFamily="18" charset="0"/>
                      </a:rPr>
                      <m:t>𝑬</m:t>
                    </m:r>
                  </m:oMath>
                </a14:m>
                <a:endParaRPr b="1" baseline="31999"/>
              </a:p>
            </p:txBody>
          </p:sp>
        </mc:Choice>
        <mc:Fallback>
          <p:sp>
            <p:nvSpPr>
              <p:cNvPr id="817" name="Line widths can be as low as 10-6"/>
              <p:cNvSpPr txBox="1">
                <a:spLocks noGrp="1" noRot="1" noChangeAspect="1" noMove="1" noResize="1" noEditPoints="1" noAdjustHandles="1" noChangeArrowheads="1" noChangeShapeType="1" noTextEdit="1"/>
              </p:cNvSpPr>
              <p:nvPr>
                <p:ph type="body" sz="quarter" idx="1"/>
              </p:nvPr>
            </p:nvSpPr>
            <p:spPr>
              <a:prstGeom prst="rect">
                <a:avLst/>
              </a:prstGeom>
              <a:blipFill>
                <a:blip r:embed="rId2"/>
                <a:stretch>
                  <a:fillRect/>
                </a:stretch>
              </a:blipFill>
            </p:spPr>
            <p:txBody>
              <a:bodyPr/>
              <a:lstStyle/>
              <a:p>
                <a:r>
                  <a:rPr lang="en-US">
                    <a:noFill/>
                  </a:rPr>
                  <a:t> </a:t>
                </a:r>
              </a:p>
            </p:txBody>
          </p:sp>
        </mc:Fallback>
      </mc:AlternateContent>
      <p:sp>
        <p:nvSpPr>
          <p:cNvPr id="818" name="A Narrow Phenomenon…"/>
          <p:cNvSpPr txBox="1">
            <a:spLocks noGrp="1"/>
          </p:cNvSpPr>
          <p:nvPr>
            <p:ph type="title"/>
          </p:nvPr>
        </p:nvSpPr>
        <p:spPr>
          <a:prstGeom prst="rect">
            <a:avLst/>
          </a:prstGeom>
        </p:spPr>
        <p:txBody>
          <a:bodyPr/>
          <a:lstStyle/>
          <a:p>
            <a:r>
              <a:rPr b="1" dirty="0"/>
              <a:t>A Narrow Phenomenon…</a:t>
            </a:r>
          </a:p>
        </p:txBody>
      </p:sp>
      <p:grpSp>
        <p:nvGrpSpPr>
          <p:cNvPr id="821" name="Group"/>
          <p:cNvGrpSpPr/>
          <p:nvPr/>
        </p:nvGrpSpPr>
        <p:grpSpPr>
          <a:xfrm>
            <a:off x="20445539" y="12910465"/>
            <a:ext cx="3713245" cy="564003"/>
            <a:chOff x="0" y="0"/>
            <a:chExt cx="3713244" cy="564001"/>
          </a:xfrm>
        </p:grpSpPr>
        <p:pic>
          <p:nvPicPr>
            <p:cNvPr id="819"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820"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p:pic>
        <p:nvPicPr>
          <p:cNvPr id="822" name="Image" descr="Image"/>
          <p:cNvPicPr>
            <a:picLocks noChangeAspect="1"/>
          </p:cNvPicPr>
          <p:nvPr/>
        </p:nvPicPr>
        <p:blipFill>
          <a:blip r:embed="rId5"/>
          <a:stretch>
            <a:fillRect/>
          </a:stretch>
        </p:blipFill>
        <p:spPr>
          <a:xfrm>
            <a:off x="16472033" y="4340793"/>
            <a:ext cx="7460680" cy="4964744"/>
          </a:xfrm>
          <a:prstGeom prst="rect">
            <a:avLst/>
          </a:prstGeom>
          <a:ln w="88900">
            <a:solidFill>
              <a:schemeClr val="accent1"/>
            </a:solidFill>
          </a:ln>
          <a:effectLst>
            <a:outerShdw blurRad="101600" dist="25400" dir="5400000" rotWithShape="0">
              <a:srgbClr val="000000">
                <a:alpha val="75000"/>
              </a:srgbClr>
            </a:outerShdw>
          </a:effectLst>
        </p:spPr>
      </p:pic>
      <p:pic>
        <p:nvPicPr>
          <p:cNvPr id="823" name="Image" descr="Image"/>
          <p:cNvPicPr>
            <a:picLocks noChangeAspect="1"/>
          </p:cNvPicPr>
          <p:nvPr/>
        </p:nvPicPr>
        <p:blipFill>
          <a:blip r:embed="rId6"/>
          <a:stretch>
            <a:fillRect/>
          </a:stretch>
        </p:blipFill>
        <p:spPr>
          <a:xfrm>
            <a:off x="621629" y="2495222"/>
            <a:ext cx="5993908" cy="8725556"/>
          </a:xfrm>
          <a:prstGeom prst="rect">
            <a:avLst/>
          </a:prstGeom>
          <a:ln w="12700">
            <a:miter lim="400000"/>
          </a:ln>
        </p:spPr>
      </p:pic>
      <p:sp>
        <p:nvSpPr>
          <p:cNvPr id="824" name="Margraf J, Eckert T, Rittner M, Bauske I, Beck O, Kneissl U, Maser H, Pitz HH, Schiller A, von Brentano P, Fischer R, Herzbert RD, Pietralla N, Zilges A, Friedrichs H. Physical Review C. (1995) 52(5) 2429…"/>
          <p:cNvSpPr txBox="1"/>
          <p:nvPr/>
        </p:nvSpPr>
        <p:spPr>
          <a:xfrm>
            <a:off x="123657" y="13200378"/>
            <a:ext cx="2052791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indent="76200" defTabSz="12700">
              <a:defRPr sz="1900">
                <a:solidFill>
                  <a:srgbClr val="535353"/>
                </a:solidFill>
                <a:latin typeface="Myriad Pro Light"/>
                <a:ea typeface="Myriad Pro Light"/>
                <a:cs typeface="Myriad Pro Light"/>
                <a:sym typeface="Myriad Pro Semibold"/>
              </a:defRPr>
            </a:pPr>
            <a:r>
              <a:rPr b="1" dirty="0" err="1"/>
              <a:t>Margraf</a:t>
            </a:r>
            <a:r>
              <a:rPr b="1" dirty="0"/>
              <a:t> J, Eckert T, </a:t>
            </a:r>
            <a:r>
              <a:rPr b="1" dirty="0" err="1"/>
              <a:t>Rittner</a:t>
            </a:r>
            <a:r>
              <a:rPr b="1" dirty="0"/>
              <a:t> M, </a:t>
            </a:r>
            <a:r>
              <a:rPr b="1" dirty="0" err="1"/>
              <a:t>Bauske</a:t>
            </a:r>
            <a:r>
              <a:rPr b="1" dirty="0"/>
              <a:t> I, Beck O, </a:t>
            </a:r>
            <a:r>
              <a:rPr b="1" dirty="0" err="1"/>
              <a:t>Kneissl</a:t>
            </a:r>
            <a:r>
              <a:rPr b="1" dirty="0"/>
              <a:t> U, Maser H, </a:t>
            </a:r>
            <a:r>
              <a:rPr b="1" dirty="0" err="1"/>
              <a:t>Pitz</a:t>
            </a:r>
            <a:r>
              <a:rPr b="1" dirty="0"/>
              <a:t> HH, Schiller A, von Brentano P, Fischer R, </a:t>
            </a:r>
            <a:r>
              <a:rPr b="1" dirty="0" err="1"/>
              <a:t>Herzbert</a:t>
            </a:r>
            <a:r>
              <a:rPr b="1" dirty="0"/>
              <a:t> RD, </a:t>
            </a:r>
            <a:r>
              <a:rPr b="1" dirty="0" err="1"/>
              <a:t>Pietralla</a:t>
            </a:r>
            <a:r>
              <a:rPr b="1" dirty="0"/>
              <a:t> N, </a:t>
            </a:r>
            <a:r>
              <a:rPr b="1" dirty="0" err="1"/>
              <a:t>Zilges</a:t>
            </a:r>
            <a:r>
              <a:rPr b="1" dirty="0"/>
              <a:t> A, Friedrichs H. Physical Review C. (1995) 52(5) 2429</a:t>
            </a:r>
          </a:p>
          <a:p>
            <a:pPr indent="76200" defTabSz="12700">
              <a:defRPr sz="1900">
                <a:solidFill>
                  <a:srgbClr val="535353"/>
                </a:solidFill>
                <a:latin typeface="Myriad Pro Light"/>
                <a:ea typeface="Myriad Pro Light"/>
                <a:cs typeface="Myriad Pro Light"/>
                <a:sym typeface="Myriad Pro Semibold"/>
              </a:defRPr>
            </a:pPr>
            <a:r>
              <a:rPr b="1" dirty="0"/>
              <a:t>National Nuclear Data Center, Brookhaven National Lab, Evaluated Nuclear Structure Data File</a:t>
            </a:r>
          </a:p>
        </p:txBody>
      </p:sp>
      <p:pic>
        <p:nvPicPr>
          <p:cNvPr id="825" name="Image" descr="Image"/>
          <p:cNvPicPr>
            <a:picLocks noChangeAspect="1"/>
          </p:cNvPicPr>
          <p:nvPr/>
        </p:nvPicPr>
        <p:blipFill>
          <a:blip r:embed="rId7"/>
          <a:stretch>
            <a:fillRect/>
          </a:stretch>
        </p:blipFill>
        <p:spPr>
          <a:xfrm>
            <a:off x="7111418" y="4105471"/>
            <a:ext cx="8820284" cy="6128967"/>
          </a:xfrm>
          <a:prstGeom prst="rect">
            <a:avLst/>
          </a:prstGeom>
          <a:ln w="12700">
            <a:miter lim="400000"/>
          </a:ln>
        </p:spPr>
      </p:pic>
      <mc:AlternateContent xmlns:mc="http://schemas.openxmlformats.org/markup-compatibility/2006" xmlns:a14="http://schemas.microsoft.com/office/drawing/2010/main">
        <mc:Choice Requires="a14">
          <p:sp>
            <p:nvSpPr>
              <p:cNvPr id="826" name="Equation"/>
              <p:cNvSpPr txBox="1"/>
              <p:nvPr/>
            </p:nvSpPr>
            <p:spPr>
              <a:xfrm>
                <a:off x="9768044" y="2988435"/>
                <a:ext cx="4968731" cy="103554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f>
                        <m:fPr>
                          <m:ctrlPr>
                            <a:rPr lang="ar-AE" sz="3600" i="1" smtClean="0">
                              <a:solidFill>
                                <a:srgbClr val="000000"/>
                              </a:solidFill>
                              <a:latin typeface="Cambria Math" panose="02040503050406030204" pitchFamily="18" charset="0"/>
                            </a:rPr>
                          </m:ctrlPr>
                        </m:fPr>
                        <m:num>
                          <m:r>
                            <a:rPr lang="ar-AE" sz="3600" i="1">
                              <a:solidFill>
                                <a:srgbClr val="000000"/>
                              </a:solidFill>
                              <a:latin typeface="Cambria Math" panose="02040503050406030204" pitchFamily="18" charset="0"/>
                            </a:rPr>
                            <m:t>𝚫</m:t>
                          </m:r>
                          <m:r>
                            <a:rPr lang="ar-AE" sz="3600" i="1">
                              <a:solidFill>
                                <a:srgbClr val="000000"/>
                              </a:solidFill>
                              <a:latin typeface="Cambria Math" panose="02040503050406030204" pitchFamily="18" charset="0"/>
                            </a:rPr>
                            <m:t>𝑬</m:t>
                          </m:r>
                        </m:num>
                        <m:den>
                          <m:r>
                            <a:rPr lang="ar-AE" sz="3600" i="1">
                              <a:solidFill>
                                <a:srgbClr val="000000"/>
                              </a:solidFill>
                              <a:latin typeface="Cambria Math" panose="02040503050406030204" pitchFamily="18" charset="0"/>
                            </a:rPr>
                            <m:t>𝑬</m:t>
                          </m:r>
                        </m:den>
                      </m:f>
                      <m:d>
                        <m:dPr>
                          <m:ctrlPr>
                            <a:rPr lang="ar-AE" sz="3600" i="1" smtClean="0">
                              <a:solidFill>
                                <a:srgbClr val="000000"/>
                              </a:solidFill>
                              <a:latin typeface="Cambria Math" panose="02040503050406030204" pitchFamily="18" charset="0"/>
                            </a:rPr>
                          </m:ctrlPr>
                        </m:dPr>
                        <m:e>
                          <m:sSup>
                            <m:sSupPr>
                              <m:ctrlPr>
                                <a:rPr lang="ar-AE" sz="360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 </m:t>
                              </m:r>
                            </m:e>
                            <m:sup>
                              <m:r>
                                <a:rPr lang="ar-AE" sz="3600" i="1">
                                  <a:solidFill>
                                    <a:srgbClr val="000000"/>
                                  </a:solidFill>
                                  <a:latin typeface="Cambria Math" panose="02040503050406030204" pitchFamily="18" charset="0"/>
                                </a:rPr>
                                <m:t>𝟕</m:t>
                              </m:r>
                            </m:sup>
                          </m:sSup>
                          <m:r>
                            <m:rPr>
                              <m:nor/>
                            </m:rPr>
                            <a:rPr lang="en-US" sz="3600" i="1" smtClean="0">
                              <a:solidFill>
                                <a:srgbClr val="000000"/>
                              </a:solidFill>
                              <a:latin typeface="Cambria Math" panose="02040503050406030204" pitchFamily="18" charset="0"/>
                            </a:rPr>
                            <m:t>Li</m:t>
                          </m:r>
                          <m:r>
                            <a:rPr lang="en-US" sz="3600" b="0" i="1" smtClean="0">
                              <a:solidFill>
                                <a:srgbClr val="000000"/>
                              </a:solidFill>
                              <a:latin typeface="Cambria Math" panose="02040503050406030204" pitchFamily="18" charset="0"/>
                            </a:rPr>
                            <m:t> </m:t>
                          </m:r>
                        </m:e>
                      </m:d>
                      <m:r>
                        <a:rPr lang="ar-AE" sz="3600" i="1">
                          <a:solidFill>
                            <a:srgbClr val="000000"/>
                          </a:solidFill>
                          <a:latin typeface="Cambria Math" panose="02040503050406030204" pitchFamily="18" charset="0"/>
                        </a:rPr>
                        <m:t>=</m:t>
                      </m:r>
                      <m:r>
                        <a:rPr lang="ar-AE" sz="3600" i="1">
                          <a:solidFill>
                            <a:srgbClr val="000000"/>
                          </a:solidFill>
                          <a:latin typeface="Cambria Math" panose="02040503050406030204" pitchFamily="18" charset="0"/>
                        </a:rPr>
                        <m:t>𝟒</m:t>
                      </m:r>
                      <m:r>
                        <a:rPr lang="ar-AE" sz="3600" i="1">
                          <a:solidFill>
                            <a:srgbClr val="000000"/>
                          </a:solidFill>
                          <a:latin typeface="Cambria Math" panose="02040503050406030204" pitchFamily="18" charset="0"/>
                        </a:rPr>
                        <m:t>.</m:t>
                      </m:r>
                      <m:r>
                        <a:rPr lang="ar-AE" sz="3600" i="1">
                          <a:solidFill>
                            <a:srgbClr val="000000"/>
                          </a:solidFill>
                          <a:latin typeface="Cambria Math" panose="02040503050406030204" pitchFamily="18" charset="0"/>
                        </a:rPr>
                        <m:t>𝟔𝟗</m:t>
                      </m:r>
                      <m:r>
                        <a:rPr lang="ar-AE" sz="3600" i="1">
                          <a:solidFill>
                            <a:srgbClr val="000000"/>
                          </a:solidFill>
                          <a:latin typeface="Cambria Math" panose="02040503050406030204" pitchFamily="18" charset="0"/>
                        </a:rPr>
                        <m:t>×</m:t>
                      </m:r>
                      <m:sSup>
                        <m:sSupPr>
                          <m:ctrlPr>
                            <a:rPr lang="ar-AE" sz="3600" i="1">
                              <a:solidFill>
                                <a:srgbClr val="000000"/>
                              </a:solidFill>
                              <a:latin typeface="Cambria Math" panose="02040503050406030204" pitchFamily="18" charset="0"/>
                            </a:rPr>
                          </m:ctrlPr>
                        </m:sSupPr>
                        <m:e>
                          <m:r>
                            <a:rPr lang="ar-AE" sz="3600" i="1">
                              <a:solidFill>
                                <a:srgbClr val="000000"/>
                              </a:solidFill>
                              <a:latin typeface="Cambria Math" panose="02040503050406030204" pitchFamily="18" charset="0"/>
                            </a:rPr>
                            <m:t>𝟏𝟎</m:t>
                          </m:r>
                        </m:e>
                        <m:sup>
                          <m:r>
                            <a:rPr lang="ar-AE" sz="3600" i="1">
                              <a:solidFill>
                                <a:srgbClr val="000000"/>
                              </a:solidFill>
                              <a:latin typeface="Cambria Math" panose="02040503050406030204" pitchFamily="18" charset="0"/>
                            </a:rPr>
                            <m:t>−</m:t>
                          </m:r>
                          <m:r>
                            <a:rPr lang="ar-AE" sz="3600" i="1">
                              <a:solidFill>
                                <a:srgbClr val="000000"/>
                              </a:solidFill>
                              <a:latin typeface="Cambria Math" panose="02040503050406030204" pitchFamily="18" charset="0"/>
                            </a:rPr>
                            <m:t>𝟔</m:t>
                          </m:r>
                        </m:sup>
                      </m:sSup>
                    </m:oMath>
                  </m:oMathPara>
                </a14:m>
                <a:endParaRPr sz="3600" dirty="0"/>
              </a:p>
            </p:txBody>
          </p:sp>
        </mc:Choice>
        <mc:Fallback xmlns="">
          <p:sp>
            <p:nvSpPr>
              <p:cNvPr id="826" name="Equation"/>
              <p:cNvSpPr txBox="1">
                <a:spLocks noRot="1" noChangeAspect="1" noMove="1" noResize="1" noEditPoints="1" noAdjustHandles="1" noChangeArrowheads="1" noChangeShapeType="1" noTextEdit="1"/>
              </p:cNvSpPr>
              <p:nvPr/>
            </p:nvSpPr>
            <p:spPr>
              <a:xfrm>
                <a:off x="9768044" y="2988435"/>
                <a:ext cx="4968731" cy="1035540"/>
              </a:xfrm>
              <a:prstGeom prst="rect">
                <a:avLst/>
              </a:prstGeom>
              <a:blipFill>
                <a:blip r:embed="rId8"/>
                <a:stretch>
                  <a:fillRect l="-1272" t="-1220" r="-254" b="-14634"/>
                </a:stretch>
              </a:blipFill>
              <a:ln w="12700">
                <a:miter lim="400000"/>
              </a:ln>
            </p:spPr>
            <p:txBody>
              <a:bodyPr/>
              <a:lstStyle/>
              <a:p>
                <a:r>
                  <a:rPr lang="en-US">
                    <a:noFill/>
                  </a:rPr>
                  <a:t> </a:t>
                </a:r>
              </a:p>
            </p:txBody>
          </p:sp>
        </mc:Fallback>
      </mc:AlternateContent>
      <p:sp>
        <p:nvSpPr>
          <p:cNvPr id="827" name="Doppler Broadened"/>
          <p:cNvSpPr txBox="1"/>
          <p:nvPr/>
        </p:nvSpPr>
        <p:spPr>
          <a:xfrm>
            <a:off x="13157057" y="4501782"/>
            <a:ext cx="2368216" cy="1198879"/>
          </a:xfrm>
          <a:prstGeom prst="rect">
            <a:avLst/>
          </a:prstGeom>
          <a:solidFill>
            <a:srgbClr val="DDDDDD"/>
          </a:solidFill>
          <a:ln w="50800">
            <a:solidFill>
              <a:schemeClr val="accent2"/>
            </a:solidFill>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200" b="1" i="1"/>
            </a:lvl1pPr>
          </a:lstStyle>
          <a:p>
            <a:r>
              <a:t>Doppler Broadened</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Rectangle"/>
          <p:cNvSpPr/>
          <p:nvPr/>
        </p:nvSpPr>
        <p:spPr>
          <a:xfrm>
            <a:off x="10675152" y="10214057"/>
            <a:ext cx="7727692" cy="1607669"/>
          </a:xfrm>
          <a:prstGeom prst="rect">
            <a:avLst/>
          </a:prstGeom>
          <a:solidFill>
            <a:srgbClr val="21559D"/>
          </a:solidFill>
          <a:ln w="12700">
            <a:miter lim="400000"/>
          </a:ln>
        </p:spPr>
        <p:txBody>
          <a:bodyPr lIns="91438" tIns="91438" rIns="91438" bIns="91438" anchor="ctr"/>
          <a:lstStyle/>
          <a:p>
            <a:endParaRPr/>
          </a:p>
        </p:txBody>
      </p:sp>
      <p:sp>
        <p:nvSpPr>
          <p:cNvPr id="1457"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458" name="Acknowledgements"/>
          <p:cNvSpPr txBox="1">
            <a:spLocks noGrp="1"/>
          </p:cNvSpPr>
          <p:nvPr>
            <p:ph type="title"/>
          </p:nvPr>
        </p:nvSpPr>
        <p:spPr>
          <a:prstGeom prst="rect">
            <a:avLst/>
          </a:prstGeom>
        </p:spPr>
        <p:txBody>
          <a:bodyPr/>
          <a:lstStyle/>
          <a:p>
            <a:r>
              <a:t>Acknowledgements</a:t>
            </a:r>
          </a:p>
        </p:txBody>
      </p:sp>
      <p:grpSp>
        <p:nvGrpSpPr>
          <p:cNvPr id="1461" name="Group"/>
          <p:cNvGrpSpPr/>
          <p:nvPr/>
        </p:nvGrpSpPr>
        <p:grpSpPr>
          <a:xfrm>
            <a:off x="20445539" y="12910465"/>
            <a:ext cx="3713245" cy="564003"/>
            <a:chOff x="0" y="0"/>
            <a:chExt cx="3713244" cy="564001"/>
          </a:xfrm>
        </p:grpSpPr>
        <p:pic>
          <p:nvPicPr>
            <p:cNvPr id="1459"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60"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462" name="Dr. Michael Jentschel…"/>
          <p:cNvSpPr txBox="1"/>
          <p:nvPr/>
        </p:nvSpPr>
        <p:spPr>
          <a:xfrm>
            <a:off x="2752959" y="9144758"/>
            <a:ext cx="6262464" cy="4297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defRPr sz="4500" u="sng"/>
            </a:pPr>
            <a:endParaRPr/>
          </a:p>
          <a:p>
            <a:pPr lvl="1">
              <a:defRPr sz="4500"/>
            </a:pPr>
            <a:r>
              <a:t>  Dr. Michael Jentschel  </a:t>
            </a:r>
          </a:p>
          <a:p>
            <a:pPr lvl="1">
              <a:defRPr sz="4500"/>
            </a:pPr>
            <a:r>
              <a:t>  Dr. Agnese Lagzda</a:t>
            </a:r>
          </a:p>
          <a:p>
            <a:pPr>
              <a:defRPr sz="4500"/>
            </a:pPr>
            <a:r>
              <a:t>  Dr. Yoonwoo Hwang</a:t>
            </a:r>
          </a:p>
          <a:p>
            <a:pPr>
              <a:defRPr sz="4500"/>
            </a:pPr>
            <a:r>
              <a:t>  Dr. Fred Hartemann</a:t>
            </a:r>
          </a:p>
          <a:p>
            <a:pPr>
              <a:defRPr sz="4500"/>
            </a:pPr>
            <a:r>
              <a:t>  Dr. Ferenc Raksi</a:t>
            </a:r>
          </a:p>
        </p:txBody>
      </p:sp>
      <p:pic>
        <p:nvPicPr>
          <p:cNvPr id="1463" name="Image" descr="Image"/>
          <p:cNvPicPr>
            <a:picLocks noChangeAspect="1"/>
          </p:cNvPicPr>
          <p:nvPr/>
        </p:nvPicPr>
        <p:blipFill>
          <a:blip r:embed="rId4"/>
          <a:srcRect l="7414" t="22095" r="5508" b="22932"/>
          <a:stretch>
            <a:fillRect/>
          </a:stretch>
        </p:blipFill>
        <p:spPr>
          <a:xfrm>
            <a:off x="19318661" y="9845721"/>
            <a:ext cx="3713346" cy="2344249"/>
          </a:xfrm>
          <a:prstGeom prst="rect">
            <a:avLst/>
          </a:prstGeom>
          <a:ln w="12700">
            <a:miter lim="400000"/>
          </a:ln>
        </p:spPr>
      </p:pic>
      <p:pic>
        <p:nvPicPr>
          <p:cNvPr id="1464" name="Image" descr="Image"/>
          <p:cNvPicPr>
            <a:picLocks noChangeAspect="1"/>
          </p:cNvPicPr>
          <p:nvPr/>
        </p:nvPicPr>
        <p:blipFill>
          <a:blip r:embed="rId5"/>
          <a:stretch>
            <a:fillRect/>
          </a:stretch>
        </p:blipFill>
        <p:spPr>
          <a:xfrm>
            <a:off x="10866651" y="10198741"/>
            <a:ext cx="7670801" cy="1765301"/>
          </a:xfrm>
          <a:prstGeom prst="rect">
            <a:avLst/>
          </a:prstGeom>
          <a:ln w="12700">
            <a:miter lim="400000"/>
          </a:ln>
        </p:spPr>
      </p:pic>
      <p:pic>
        <p:nvPicPr>
          <p:cNvPr id="1465" name="Image" descr="Image"/>
          <p:cNvPicPr>
            <a:picLocks noChangeAspect="1"/>
          </p:cNvPicPr>
          <p:nvPr/>
        </p:nvPicPr>
        <p:blipFill>
          <a:blip r:embed="rId6"/>
          <a:stretch>
            <a:fillRect/>
          </a:stretch>
        </p:blipFill>
        <p:spPr>
          <a:xfrm>
            <a:off x="1239595" y="8687599"/>
            <a:ext cx="4771485" cy="979224"/>
          </a:xfrm>
          <a:prstGeom prst="rect">
            <a:avLst/>
          </a:prstGeom>
          <a:ln w="12700">
            <a:miter lim="400000"/>
          </a:ln>
        </p:spPr>
      </p:pic>
      <p:pic>
        <p:nvPicPr>
          <p:cNvPr id="1466" name="Image" descr="Image"/>
          <p:cNvPicPr>
            <a:picLocks noChangeAspect="1"/>
          </p:cNvPicPr>
          <p:nvPr/>
        </p:nvPicPr>
        <p:blipFill>
          <a:blip r:embed="rId7"/>
          <a:stretch>
            <a:fillRect/>
          </a:stretch>
        </p:blipFill>
        <p:spPr>
          <a:xfrm>
            <a:off x="920340" y="2449649"/>
            <a:ext cx="1779039" cy="1765301"/>
          </a:xfrm>
          <a:prstGeom prst="rect">
            <a:avLst/>
          </a:prstGeom>
          <a:ln w="12700">
            <a:miter lim="400000"/>
          </a:ln>
        </p:spPr>
      </p:pic>
      <p:sp>
        <p:nvSpPr>
          <p:cNvPr id="1467" name="Research Group"/>
          <p:cNvSpPr txBox="1"/>
          <p:nvPr/>
        </p:nvSpPr>
        <p:spPr>
          <a:xfrm>
            <a:off x="2610123" y="2859860"/>
            <a:ext cx="5136052" cy="944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5000" b="1">
                <a:solidFill>
                  <a:schemeClr val="accent1">
                    <a:satOff val="-3547"/>
                    <a:lumOff val="-10352"/>
                  </a:schemeClr>
                </a:solidFill>
              </a:defRPr>
            </a:lvl1pPr>
          </a:lstStyle>
          <a:p>
            <a:r>
              <a:t>Research Group</a:t>
            </a:r>
          </a:p>
        </p:txBody>
      </p:sp>
      <p:sp>
        <p:nvSpPr>
          <p:cNvPr id="1468" name="Prof. CPJ Barty*…"/>
          <p:cNvSpPr txBox="1"/>
          <p:nvPr/>
        </p:nvSpPr>
        <p:spPr>
          <a:xfrm>
            <a:off x="2777767" y="3156738"/>
            <a:ext cx="5723335" cy="498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p>
            <a:pPr>
              <a:defRPr sz="4500" u="sng"/>
            </a:pPr>
            <a:endParaRPr/>
          </a:p>
          <a:p>
            <a:pPr>
              <a:defRPr sz="4500"/>
            </a:pPr>
            <a:r>
              <a:t>  Prof. CPJ Barty*  </a:t>
            </a:r>
          </a:p>
          <a:p>
            <a:pPr>
              <a:defRPr sz="4500"/>
            </a:pPr>
            <a:r>
              <a:t>  Kyle Chesnut</a:t>
            </a:r>
          </a:p>
          <a:p>
            <a:pPr>
              <a:defRPr sz="4500"/>
            </a:pPr>
            <a:r>
              <a:t>  Michael Seggebruch</a:t>
            </a:r>
          </a:p>
          <a:p>
            <a:pPr>
              <a:defRPr sz="4500"/>
            </a:pPr>
            <a:r>
              <a:t>  Eric Nelson</a:t>
            </a:r>
          </a:p>
          <a:p>
            <a:pPr>
              <a:defRPr sz="4500"/>
            </a:pPr>
            <a:r>
              <a:t>  Haytham Effarah</a:t>
            </a:r>
          </a:p>
          <a:p>
            <a:pPr>
              <a:defRPr sz="4500"/>
            </a:pPr>
            <a:r>
              <a:t>  Christine Nguyen</a:t>
            </a:r>
          </a:p>
        </p:txBody>
      </p:sp>
      <p:pic>
        <p:nvPicPr>
          <p:cNvPr id="1469" name="Image" descr="Image"/>
          <p:cNvPicPr>
            <a:picLocks noChangeAspect="1"/>
          </p:cNvPicPr>
          <p:nvPr/>
        </p:nvPicPr>
        <p:blipFill>
          <a:blip r:embed="rId8"/>
          <a:srcRect/>
          <a:stretch>
            <a:fillRect/>
          </a:stretch>
        </p:blipFill>
        <p:spPr>
          <a:xfrm>
            <a:off x="10181795" y="3213663"/>
            <a:ext cx="13090458" cy="5874137"/>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474" name="Group"/>
          <p:cNvGrpSpPr/>
          <p:nvPr/>
        </p:nvGrpSpPr>
        <p:grpSpPr>
          <a:xfrm>
            <a:off x="20445539" y="12910465"/>
            <a:ext cx="3713245" cy="564003"/>
            <a:chOff x="0" y="0"/>
            <a:chExt cx="3713244" cy="564001"/>
          </a:xfrm>
        </p:grpSpPr>
        <p:pic>
          <p:nvPicPr>
            <p:cNvPr id="1472"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1473"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p:sp>
        <p:nvSpPr>
          <p:cNvPr id="1475" name="Thank You!"/>
          <p:cNvSpPr txBox="1"/>
          <p:nvPr/>
        </p:nvSpPr>
        <p:spPr>
          <a:xfrm>
            <a:off x="5295866" y="5242561"/>
            <a:ext cx="13792268" cy="3230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0000" b="1"/>
            </a:lvl1pPr>
          </a:lstStyle>
          <a:p>
            <a:r>
              <a:t>Thank You!</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1482" name="Group"/>
          <p:cNvGrpSpPr/>
          <p:nvPr/>
        </p:nvGrpSpPr>
        <p:grpSpPr>
          <a:xfrm>
            <a:off x="20445539" y="12910465"/>
            <a:ext cx="3713245" cy="564003"/>
            <a:chOff x="0" y="0"/>
            <a:chExt cx="3713244" cy="564001"/>
          </a:xfrm>
        </p:grpSpPr>
        <p:pic>
          <p:nvPicPr>
            <p:cNvPr id="1480"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81"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1483" name="Extra Viewgraphs"/>
          <p:cNvSpPr txBox="1"/>
          <p:nvPr/>
        </p:nvSpPr>
        <p:spPr>
          <a:xfrm>
            <a:off x="1458580" y="5242561"/>
            <a:ext cx="21466839" cy="3230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a:spAutoFit/>
          </a:bodyPr>
          <a:lstStyle>
            <a:lvl1pPr>
              <a:defRPr sz="20000" b="1"/>
            </a:lvl1pPr>
          </a:lstStyle>
          <a:p>
            <a:r>
              <a:t>Extra Viewgraphs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1486" name="Source Parameters"/>
          <p:cNvSpPr txBox="1">
            <a:spLocks noGrp="1"/>
          </p:cNvSpPr>
          <p:nvPr>
            <p:ph type="title"/>
          </p:nvPr>
        </p:nvSpPr>
        <p:spPr>
          <a:prstGeom prst="rect">
            <a:avLst/>
          </a:prstGeom>
        </p:spPr>
        <p:txBody>
          <a:bodyPr/>
          <a:lstStyle/>
          <a:p>
            <a:r>
              <a:t>Source Parameters</a:t>
            </a:r>
          </a:p>
        </p:txBody>
      </p:sp>
      <p:grpSp>
        <p:nvGrpSpPr>
          <p:cNvPr id="1489" name="Group"/>
          <p:cNvGrpSpPr/>
          <p:nvPr/>
        </p:nvGrpSpPr>
        <p:grpSpPr>
          <a:xfrm>
            <a:off x="20445539" y="12910465"/>
            <a:ext cx="3713245" cy="564003"/>
            <a:chOff x="0" y="0"/>
            <a:chExt cx="3713244" cy="564001"/>
          </a:xfrm>
        </p:grpSpPr>
        <p:pic>
          <p:nvPicPr>
            <p:cNvPr id="1487"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1488"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pic>
        <p:nvPicPr>
          <p:cNvPr id="1490" name="Image" descr="Image"/>
          <p:cNvPicPr>
            <a:picLocks noChangeAspect="1"/>
          </p:cNvPicPr>
          <p:nvPr/>
        </p:nvPicPr>
        <p:blipFill>
          <a:blip r:embed="rId4"/>
          <a:stretch>
            <a:fillRect/>
          </a:stretch>
        </p:blipFill>
        <p:spPr>
          <a:xfrm>
            <a:off x="4762517" y="3461782"/>
            <a:ext cx="14858966" cy="8394013"/>
          </a:xfrm>
          <a:prstGeom prst="rect">
            <a:avLst/>
          </a:prstGeom>
          <a:ln w="12700">
            <a:miter lim="400000"/>
          </a:ln>
        </p:spPr>
      </p:pic>
      <p:sp>
        <p:nvSpPr>
          <p:cNvPr id="1491"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600">
                <a:solidFill>
                  <a:srgbClr val="535353"/>
                </a:solidFill>
                <a:latin typeface="Myriad Pro Light"/>
                <a:ea typeface="Myriad Pro Light"/>
                <a:cs typeface="Myriad Pro Light"/>
                <a:sym typeface="Myriad Pro Semibold"/>
              </a:defRPr>
            </a:lvl1pPr>
          </a:lstStyle>
          <a:p>
            <a:r>
              <a:rPr b="1" dirty="0"/>
              <a:t>Reutershan T, </a:t>
            </a:r>
            <a:r>
              <a:rPr b="1" dirty="0" err="1"/>
              <a:t>Effarah</a:t>
            </a:r>
            <a:r>
              <a:rPr b="1" dirty="0"/>
              <a:t> HH, </a:t>
            </a:r>
            <a:r>
              <a:rPr b="1" dirty="0" err="1"/>
              <a:t>Lagzda</a:t>
            </a:r>
            <a:r>
              <a:rPr b="1" dirty="0"/>
              <a:t> A, </a:t>
            </a:r>
            <a:r>
              <a:rPr b="1" dirty="0" err="1"/>
              <a:t>Barty</a:t>
            </a:r>
            <a:r>
              <a:rPr b="1" dirty="0"/>
              <a:t> CPJ. Applied Optics (2022) 61(6):C162:178</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830" name="How NRF Experiments are Typically Done"/>
          <p:cNvSpPr txBox="1">
            <a:spLocks noGrp="1"/>
          </p:cNvSpPr>
          <p:nvPr>
            <p:ph type="title"/>
          </p:nvPr>
        </p:nvSpPr>
        <p:spPr>
          <a:prstGeom prst="rect">
            <a:avLst/>
          </a:prstGeom>
        </p:spPr>
        <p:txBody>
          <a:bodyPr/>
          <a:lstStyle/>
          <a:p>
            <a:r>
              <a:rPr b="1" dirty="0"/>
              <a:t>How NRF Experiments are Typically Done</a:t>
            </a:r>
          </a:p>
        </p:txBody>
      </p:sp>
      <p:grpSp>
        <p:nvGrpSpPr>
          <p:cNvPr id="833" name="Group"/>
          <p:cNvGrpSpPr/>
          <p:nvPr/>
        </p:nvGrpSpPr>
        <p:grpSpPr>
          <a:xfrm>
            <a:off x="20445539" y="12910465"/>
            <a:ext cx="3713245" cy="564003"/>
            <a:chOff x="0" y="0"/>
            <a:chExt cx="3713244" cy="564001"/>
          </a:xfrm>
        </p:grpSpPr>
        <p:pic>
          <p:nvPicPr>
            <p:cNvPr id="831" name="Image" descr="Image"/>
            <p:cNvPicPr>
              <a:picLocks noChangeAspect="1"/>
            </p:cNvPicPr>
            <p:nvPr/>
          </p:nvPicPr>
          <p:blipFill>
            <a:blip r:embed="rId2"/>
            <a:stretch>
              <a:fillRect/>
            </a:stretch>
          </p:blipFill>
          <p:spPr>
            <a:xfrm>
              <a:off x="0" y="3516"/>
              <a:ext cx="1279206" cy="542743"/>
            </a:xfrm>
            <a:prstGeom prst="rect">
              <a:avLst/>
            </a:prstGeom>
            <a:ln w="12700" cap="flat">
              <a:noFill/>
              <a:miter lim="400000"/>
            </a:ln>
            <a:effectLst/>
          </p:spPr>
        </p:pic>
        <p:pic>
          <p:nvPicPr>
            <p:cNvPr id="832" name="Image" descr="Image"/>
            <p:cNvPicPr>
              <a:picLocks noChangeAspect="1"/>
            </p:cNvPicPr>
            <p:nvPr/>
          </p:nvPicPr>
          <p:blipFill>
            <a:blip r:embed="rId3"/>
            <a:srcRect r="871"/>
            <a:stretch>
              <a:fillRect/>
            </a:stretch>
          </p:blipFill>
          <p:spPr>
            <a:xfrm>
              <a:off x="1318041" y="0"/>
              <a:ext cx="2395204" cy="564002"/>
            </a:xfrm>
            <a:prstGeom prst="rect">
              <a:avLst/>
            </a:prstGeom>
            <a:ln w="12700" cap="flat">
              <a:noFill/>
              <a:miter lim="400000"/>
            </a:ln>
            <a:effectLst/>
          </p:spPr>
        </p:pic>
      </p:grpSp>
      <p:sp>
        <p:nvSpPr>
          <p:cNvPr id="834" name="1.5 MeV Tungsten Spectrum"/>
          <p:cNvSpPr txBox="1"/>
          <p:nvPr/>
        </p:nvSpPr>
        <p:spPr>
          <a:xfrm>
            <a:off x="15230149" y="2895463"/>
            <a:ext cx="6936906"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200" b="1"/>
            </a:lvl1pPr>
          </a:lstStyle>
          <a:p>
            <a:r>
              <a:t>1.5 MeV Tungsten Spectrum</a:t>
            </a:r>
          </a:p>
        </p:txBody>
      </p:sp>
      <p:sp>
        <p:nvSpPr>
          <p:cNvPr id="835" name="Rounded Rectangle"/>
          <p:cNvSpPr/>
          <p:nvPr/>
        </p:nvSpPr>
        <p:spPr>
          <a:xfrm>
            <a:off x="2941663" y="5033295"/>
            <a:ext cx="6873406" cy="3991764"/>
          </a:xfrm>
          <a:prstGeom prst="roundRect">
            <a:avLst>
              <a:gd name="adj" fmla="val 14098"/>
            </a:avLst>
          </a:prstGeom>
          <a:solidFill>
            <a:srgbClr val="FFFFFF"/>
          </a:solidFill>
          <a:ln w="63500">
            <a:solidFill>
              <a:schemeClr val="accent1"/>
            </a:solidFill>
          </a:ln>
        </p:spPr>
        <p:txBody>
          <a:bodyPr lIns="91438" tIns="91438" rIns="91438" bIns="91438" anchor="ctr"/>
          <a:lstStyle/>
          <a:p>
            <a:endParaRPr/>
          </a:p>
        </p:txBody>
      </p:sp>
      <p:sp>
        <p:nvSpPr>
          <p:cNvPr id="836" name="Rectangle"/>
          <p:cNvSpPr/>
          <p:nvPr/>
        </p:nvSpPr>
        <p:spPr>
          <a:xfrm>
            <a:off x="8566246" y="6574452"/>
            <a:ext cx="2640871" cy="909449"/>
          </a:xfrm>
          <a:prstGeom prst="rect">
            <a:avLst/>
          </a:prstGeom>
          <a:solidFill>
            <a:srgbClr val="FFFFFF"/>
          </a:solidFill>
          <a:ln w="63500">
            <a:solidFill>
              <a:schemeClr val="accent1"/>
            </a:solidFill>
          </a:ln>
        </p:spPr>
        <p:txBody>
          <a:bodyPr lIns="91438" tIns="91438" rIns="91438" bIns="91438" anchor="ctr"/>
          <a:lstStyle/>
          <a:p>
            <a:endParaRPr/>
          </a:p>
        </p:txBody>
      </p:sp>
      <p:sp>
        <p:nvSpPr>
          <p:cNvPr id="837" name="Rectangle"/>
          <p:cNvSpPr/>
          <p:nvPr/>
        </p:nvSpPr>
        <p:spPr>
          <a:xfrm>
            <a:off x="1690813" y="6574452"/>
            <a:ext cx="2640871" cy="909449"/>
          </a:xfrm>
          <a:prstGeom prst="rect">
            <a:avLst/>
          </a:prstGeom>
          <a:solidFill>
            <a:srgbClr val="FFFFFF"/>
          </a:solidFill>
          <a:ln w="63500">
            <a:solidFill>
              <a:schemeClr val="accent1"/>
            </a:solidFill>
          </a:ln>
        </p:spPr>
        <p:txBody>
          <a:bodyPr lIns="91438" tIns="91438" rIns="91438" bIns="91438" anchor="ctr"/>
          <a:lstStyle/>
          <a:p>
            <a:endParaRPr/>
          </a:p>
        </p:txBody>
      </p:sp>
      <p:sp>
        <p:nvSpPr>
          <p:cNvPr id="838" name="Rectangle"/>
          <p:cNvSpPr/>
          <p:nvPr/>
        </p:nvSpPr>
        <p:spPr>
          <a:xfrm>
            <a:off x="2954946" y="6433488"/>
            <a:ext cx="1507159" cy="1236959"/>
          </a:xfrm>
          <a:prstGeom prst="rect">
            <a:avLst/>
          </a:prstGeom>
          <a:solidFill>
            <a:srgbClr val="FFFFFF"/>
          </a:solidFill>
          <a:ln w="12700">
            <a:miter lim="400000"/>
          </a:ln>
        </p:spPr>
        <p:txBody>
          <a:bodyPr lIns="91438" tIns="91438" rIns="91438" bIns="91438" anchor="ctr"/>
          <a:lstStyle/>
          <a:p>
            <a:endParaRPr/>
          </a:p>
        </p:txBody>
      </p:sp>
      <p:sp>
        <p:nvSpPr>
          <p:cNvPr id="839" name="Rectangle"/>
          <p:cNvSpPr/>
          <p:nvPr/>
        </p:nvSpPr>
        <p:spPr>
          <a:xfrm>
            <a:off x="8284317" y="6435643"/>
            <a:ext cx="1507159" cy="1236959"/>
          </a:xfrm>
          <a:prstGeom prst="rect">
            <a:avLst/>
          </a:prstGeom>
          <a:solidFill>
            <a:srgbClr val="FFFFFF"/>
          </a:solidFill>
          <a:ln w="12700">
            <a:miter lim="400000"/>
          </a:ln>
        </p:spPr>
        <p:txBody>
          <a:bodyPr lIns="91438" tIns="91438" rIns="91438" bIns="91438" anchor="ctr"/>
          <a:lstStyle/>
          <a:p>
            <a:endParaRPr/>
          </a:p>
        </p:txBody>
      </p:sp>
      <p:sp>
        <p:nvSpPr>
          <p:cNvPr id="840" name="Triangle"/>
          <p:cNvSpPr/>
          <p:nvPr/>
        </p:nvSpPr>
        <p:spPr>
          <a:xfrm>
            <a:off x="6547270" y="6410698"/>
            <a:ext cx="1371552" cy="12369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A7A7A7"/>
          </a:solidFill>
          <a:ln w="12700">
            <a:miter lim="400000"/>
          </a:ln>
        </p:spPr>
        <p:txBody>
          <a:bodyPr lIns="91438" tIns="91438" rIns="91438" bIns="91438" anchor="ctr"/>
          <a:lstStyle/>
          <a:p>
            <a:endParaRPr/>
          </a:p>
        </p:txBody>
      </p:sp>
      <p:sp>
        <p:nvSpPr>
          <p:cNvPr id="841" name="Line"/>
          <p:cNvSpPr/>
          <p:nvPr/>
        </p:nvSpPr>
        <p:spPr>
          <a:xfrm flipH="1">
            <a:off x="4818527" y="7035933"/>
            <a:ext cx="2456303" cy="2610383"/>
          </a:xfrm>
          <a:prstGeom prst="line">
            <a:avLst/>
          </a:prstGeom>
          <a:ln w="63500">
            <a:solidFill>
              <a:schemeClr val="accent6"/>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842" name="Equation"/>
              <p:cNvSpPr txBox="1"/>
              <p:nvPr/>
            </p:nvSpPr>
            <p:spPr>
              <a:xfrm>
                <a:off x="5113203" y="8100124"/>
                <a:ext cx="319914" cy="465202"/>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5500" i="1">
                          <a:solidFill>
                            <a:srgbClr val="000000"/>
                          </a:solidFill>
                          <a:latin typeface="Cambria Math" panose="02040503050406030204" pitchFamily="18" charset="0"/>
                        </a:rPr>
                        <m:t>𝜸</m:t>
                      </m:r>
                    </m:oMath>
                  </m:oMathPara>
                </a14:m>
                <a:endParaRPr sz="5500" dirty="0"/>
              </a:p>
            </p:txBody>
          </p:sp>
        </mc:Choice>
        <mc:Fallback xmlns="">
          <p:sp>
            <p:nvSpPr>
              <p:cNvPr id="842" name="Equation"/>
              <p:cNvSpPr txBox="1">
                <a:spLocks noRot="1" noChangeAspect="1" noMove="1" noResize="1" noEditPoints="1" noAdjustHandles="1" noChangeArrowheads="1" noChangeShapeType="1" noTextEdit="1"/>
              </p:cNvSpPr>
              <p:nvPr/>
            </p:nvSpPr>
            <p:spPr>
              <a:xfrm>
                <a:off x="5113203" y="8100124"/>
                <a:ext cx="319914" cy="465202"/>
              </a:xfrm>
              <a:prstGeom prst="rect">
                <a:avLst/>
              </a:prstGeom>
              <a:blipFill>
                <a:blip r:embed="rId4"/>
                <a:stretch>
                  <a:fillRect l="-73077" r="-107692" b="-118421"/>
                </a:stretch>
              </a:blipFill>
              <a:ln w="12700">
                <a:miter lim="400000"/>
              </a:ln>
            </p:spPr>
            <p:txBody>
              <a:bodyPr/>
              <a:lstStyle/>
              <a:p>
                <a:r>
                  <a:rPr lang="en-US">
                    <a:noFill/>
                  </a:rPr>
                  <a:t> </a:t>
                </a:r>
              </a:p>
            </p:txBody>
          </p:sp>
        </mc:Fallback>
      </mc:AlternateContent>
      <p:sp>
        <p:nvSpPr>
          <p:cNvPr id="843" name="Metal Target"/>
          <p:cNvSpPr txBox="1"/>
          <p:nvPr/>
        </p:nvSpPr>
        <p:spPr>
          <a:xfrm>
            <a:off x="6210866" y="5735284"/>
            <a:ext cx="2881056" cy="852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lstStyle>
            <a:lvl1pPr>
              <a:defRPr sz="3300" b="1"/>
            </a:lvl1pPr>
          </a:lstStyle>
          <a:p>
            <a:r>
              <a:t>Metal Target</a:t>
            </a:r>
          </a:p>
        </p:txBody>
      </p:sp>
      <p:sp>
        <p:nvSpPr>
          <p:cNvPr id="844" name="Filament"/>
          <p:cNvSpPr/>
          <p:nvPr/>
        </p:nvSpPr>
        <p:spPr>
          <a:xfrm>
            <a:off x="1217772" y="6805060"/>
            <a:ext cx="2598731" cy="448233"/>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lvl1pPr algn="ctr">
              <a:defRPr sz="1800" b="1"/>
            </a:lvl1pPr>
          </a:lstStyle>
          <a:p>
            <a:r>
              <a:t>Filament</a:t>
            </a:r>
          </a:p>
        </p:txBody>
      </p:sp>
      <p:sp>
        <p:nvSpPr>
          <p:cNvPr id="845" name="Line"/>
          <p:cNvSpPr/>
          <p:nvPr/>
        </p:nvSpPr>
        <p:spPr>
          <a:xfrm>
            <a:off x="4073569" y="7029176"/>
            <a:ext cx="1507159" cy="1"/>
          </a:xfrm>
          <a:prstGeom prst="line">
            <a:avLst/>
          </a:prstGeom>
          <a:ln w="63500">
            <a:solidFill>
              <a:schemeClr val="accent2"/>
            </a:solidFill>
            <a:tailEnd type="triangle"/>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846" name="Equation"/>
              <p:cNvSpPr txBox="1"/>
              <p:nvPr/>
            </p:nvSpPr>
            <p:spPr>
              <a:xfrm>
                <a:off x="4351758" y="6445391"/>
                <a:ext cx="459258" cy="27906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p>
                        <m:sSupPr>
                          <m:ctrlPr>
                            <a:rPr sz="3700" i="1">
                              <a:solidFill>
                                <a:srgbClr val="000000"/>
                              </a:solidFill>
                              <a:latin typeface="Cambria Math" panose="02040503050406030204" pitchFamily="18" charset="0"/>
                            </a:rPr>
                          </m:ctrlPr>
                        </m:sSupPr>
                        <m:e>
                          <m:r>
                            <a:rPr sz="3700" i="1">
                              <a:solidFill>
                                <a:srgbClr val="000000"/>
                              </a:solidFill>
                              <a:latin typeface="Cambria Math" panose="02040503050406030204" pitchFamily="18" charset="0"/>
                            </a:rPr>
                            <m:t>𝒆</m:t>
                          </m:r>
                        </m:e>
                        <m:sup>
                          <m:r>
                            <a:rPr sz="3700" i="1">
                              <a:solidFill>
                                <a:srgbClr val="000000"/>
                              </a:solidFill>
                              <a:latin typeface="Cambria Math" panose="02040503050406030204" pitchFamily="18" charset="0"/>
                            </a:rPr>
                            <m:t>−</m:t>
                          </m:r>
                        </m:sup>
                      </m:sSup>
                    </m:oMath>
                  </m:oMathPara>
                </a14:m>
                <a:endParaRPr sz="3700" dirty="0"/>
              </a:p>
            </p:txBody>
          </p:sp>
        </mc:Choice>
        <mc:Fallback xmlns="">
          <p:sp>
            <p:nvSpPr>
              <p:cNvPr id="846" name="Equation"/>
              <p:cNvSpPr txBox="1">
                <a:spLocks noRot="1" noChangeAspect="1" noMove="1" noResize="1" noEditPoints="1" noAdjustHandles="1" noChangeArrowheads="1" noChangeShapeType="1" noTextEdit="1"/>
              </p:cNvSpPr>
              <p:nvPr/>
            </p:nvSpPr>
            <p:spPr>
              <a:xfrm>
                <a:off x="4351758" y="6445391"/>
                <a:ext cx="459258" cy="279060"/>
              </a:xfrm>
              <a:prstGeom prst="rect">
                <a:avLst/>
              </a:prstGeom>
              <a:blipFill>
                <a:blip r:embed="rId5"/>
                <a:stretch>
                  <a:fillRect l="-24324" r="-24324" b="-91304"/>
                </a:stretch>
              </a:blipFill>
              <a:ln w="12700">
                <a:miter lim="400000"/>
              </a:ln>
            </p:spPr>
            <p:txBody>
              <a:bodyPr/>
              <a:lstStyle/>
              <a:p>
                <a:r>
                  <a:rPr lang="en-US">
                    <a:noFill/>
                  </a:rPr>
                  <a:t> </a:t>
                </a:r>
              </a:p>
            </p:txBody>
          </p:sp>
        </mc:Fallback>
      </mc:AlternateContent>
      <p:sp>
        <p:nvSpPr>
          <p:cNvPr id="847" name="Bremsstrahlung"/>
          <p:cNvSpPr txBox="1"/>
          <p:nvPr/>
        </p:nvSpPr>
        <p:spPr>
          <a:xfrm>
            <a:off x="4199066" y="4069684"/>
            <a:ext cx="4358597" cy="972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lstStyle>
            <a:lvl1pPr>
              <a:defRPr sz="4200" b="1"/>
            </a:lvl1pPr>
          </a:lstStyle>
          <a:p>
            <a:r>
              <a:t>Bremsstrahlung</a:t>
            </a:r>
          </a:p>
        </p:txBody>
      </p:sp>
      <p:pic>
        <p:nvPicPr>
          <p:cNvPr id="848" name="Image" descr="Image"/>
          <p:cNvPicPr>
            <a:picLocks noChangeAspect="1"/>
          </p:cNvPicPr>
          <p:nvPr/>
        </p:nvPicPr>
        <p:blipFill>
          <a:blip r:embed="rId6"/>
          <a:stretch>
            <a:fillRect/>
          </a:stretch>
        </p:blipFill>
        <p:spPr>
          <a:xfrm>
            <a:off x="12899636" y="3585921"/>
            <a:ext cx="10398140" cy="693209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 name="Image" descr="Image"/>
          <p:cNvPicPr>
            <a:picLocks noChangeAspect="1"/>
          </p:cNvPicPr>
          <p:nvPr/>
        </p:nvPicPr>
        <p:blipFill>
          <a:blip r:embed="rId2"/>
          <a:stretch>
            <a:fillRect/>
          </a:stretch>
        </p:blipFill>
        <p:spPr>
          <a:xfrm>
            <a:off x="12899636" y="3585921"/>
            <a:ext cx="10398140" cy="6932093"/>
          </a:xfrm>
          <a:prstGeom prst="rect">
            <a:avLst/>
          </a:prstGeom>
          <a:ln w="12700">
            <a:miter lim="400000"/>
          </a:ln>
        </p:spPr>
      </p:pic>
      <p:sp>
        <p:nvSpPr>
          <p:cNvPr id="85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852" name="How NRF Experiments are Typically Done"/>
          <p:cNvSpPr txBox="1">
            <a:spLocks noGrp="1"/>
          </p:cNvSpPr>
          <p:nvPr>
            <p:ph type="title"/>
          </p:nvPr>
        </p:nvSpPr>
        <p:spPr>
          <a:prstGeom prst="rect">
            <a:avLst/>
          </a:prstGeom>
        </p:spPr>
        <p:txBody>
          <a:bodyPr/>
          <a:lstStyle/>
          <a:p>
            <a:r>
              <a:rPr b="1" dirty="0"/>
              <a:t>How NRF Experiments are Typically Done</a:t>
            </a:r>
          </a:p>
        </p:txBody>
      </p:sp>
      <p:grpSp>
        <p:nvGrpSpPr>
          <p:cNvPr id="855" name="Group"/>
          <p:cNvGrpSpPr/>
          <p:nvPr/>
        </p:nvGrpSpPr>
        <p:grpSpPr>
          <a:xfrm>
            <a:off x="20445539" y="12910465"/>
            <a:ext cx="3713245" cy="564003"/>
            <a:chOff x="0" y="0"/>
            <a:chExt cx="3713244" cy="564001"/>
          </a:xfrm>
        </p:grpSpPr>
        <p:pic>
          <p:nvPicPr>
            <p:cNvPr id="853"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854"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p:sp>
        <p:nvSpPr>
          <p:cNvPr id="856" name="Rounded Rectangle"/>
          <p:cNvSpPr/>
          <p:nvPr/>
        </p:nvSpPr>
        <p:spPr>
          <a:xfrm>
            <a:off x="2941663" y="5033295"/>
            <a:ext cx="6873406" cy="3991764"/>
          </a:xfrm>
          <a:prstGeom prst="roundRect">
            <a:avLst>
              <a:gd name="adj" fmla="val 14098"/>
            </a:avLst>
          </a:prstGeom>
          <a:solidFill>
            <a:srgbClr val="FFFFFF"/>
          </a:solidFill>
          <a:ln w="63500">
            <a:solidFill>
              <a:schemeClr val="accent1"/>
            </a:solidFill>
          </a:ln>
        </p:spPr>
        <p:txBody>
          <a:bodyPr lIns="91438" tIns="91438" rIns="91438" bIns="91438" anchor="ctr"/>
          <a:lstStyle/>
          <a:p>
            <a:endParaRPr/>
          </a:p>
        </p:txBody>
      </p:sp>
      <p:sp>
        <p:nvSpPr>
          <p:cNvPr id="857" name="Rectangle"/>
          <p:cNvSpPr/>
          <p:nvPr/>
        </p:nvSpPr>
        <p:spPr>
          <a:xfrm>
            <a:off x="8566246" y="6574452"/>
            <a:ext cx="2640871" cy="909449"/>
          </a:xfrm>
          <a:prstGeom prst="rect">
            <a:avLst/>
          </a:prstGeom>
          <a:solidFill>
            <a:srgbClr val="FFFFFF"/>
          </a:solidFill>
          <a:ln w="63500">
            <a:solidFill>
              <a:schemeClr val="accent1"/>
            </a:solidFill>
          </a:ln>
        </p:spPr>
        <p:txBody>
          <a:bodyPr lIns="91438" tIns="91438" rIns="91438" bIns="91438" anchor="ctr"/>
          <a:lstStyle/>
          <a:p>
            <a:endParaRPr/>
          </a:p>
        </p:txBody>
      </p:sp>
      <p:sp>
        <p:nvSpPr>
          <p:cNvPr id="858" name="Rectangle"/>
          <p:cNvSpPr/>
          <p:nvPr/>
        </p:nvSpPr>
        <p:spPr>
          <a:xfrm>
            <a:off x="1690813" y="6574452"/>
            <a:ext cx="2640871" cy="909449"/>
          </a:xfrm>
          <a:prstGeom prst="rect">
            <a:avLst/>
          </a:prstGeom>
          <a:solidFill>
            <a:srgbClr val="FFFFFF"/>
          </a:solidFill>
          <a:ln w="63500">
            <a:solidFill>
              <a:schemeClr val="accent1"/>
            </a:solidFill>
          </a:ln>
        </p:spPr>
        <p:txBody>
          <a:bodyPr lIns="91438" tIns="91438" rIns="91438" bIns="91438" anchor="ctr"/>
          <a:lstStyle/>
          <a:p>
            <a:endParaRPr/>
          </a:p>
        </p:txBody>
      </p:sp>
      <p:sp>
        <p:nvSpPr>
          <p:cNvPr id="859" name="Rectangle"/>
          <p:cNvSpPr/>
          <p:nvPr/>
        </p:nvSpPr>
        <p:spPr>
          <a:xfrm>
            <a:off x="2954946" y="6433488"/>
            <a:ext cx="1507159" cy="1236959"/>
          </a:xfrm>
          <a:prstGeom prst="rect">
            <a:avLst/>
          </a:prstGeom>
          <a:solidFill>
            <a:srgbClr val="FFFFFF"/>
          </a:solidFill>
          <a:ln w="12700">
            <a:miter lim="400000"/>
          </a:ln>
        </p:spPr>
        <p:txBody>
          <a:bodyPr lIns="91438" tIns="91438" rIns="91438" bIns="91438" anchor="ctr"/>
          <a:lstStyle/>
          <a:p>
            <a:endParaRPr/>
          </a:p>
        </p:txBody>
      </p:sp>
      <p:sp>
        <p:nvSpPr>
          <p:cNvPr id="860" name="Rectangle"/>
          <p:cNvSpPr/>
          <p:nvPr/>
        </p:nvSpPr>
        <p:spPr>
          <a:xfrm>
            <a:off x="8284317" y="6435643"/>
            <a:ext cx="1507159" cy="1236959"/>
          </a:xfrm>
          <a:prstGeom prst="rect">
            <a:avLst/>
          </a:prstGeom>
          <a:solidFill>
            <a:srgbClr val="FFFFFF"/>
          </a:solidFill>
          <a:ln w="12700">
            <a:miter lim="400000"/>
          </a:ln>
        </p:spPr>
        <p:txBody>
          <a:bodyPr lIns="91438" tIns="91438" rIns="91438" bIns="91438" anchor="ctr"/>
          <a:lstStyle/>
          <a:p>
            <a:endParaRPr/>
          </a:p>
        </p:txBody>
      </p:sp>
      <p:sp>
        <p:nvSpPr>
          <p:cNvPr id="861" name="Triangle"/>
          <p:cNvSpPr/>
          <p:nvPr/>
        </p:nvSpPr>
        <p:spPr>
          <a:xfrm>
            <a:off x="6547270" y="6410698"/>
            <a:ext cx="1371552" cy="12369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close/>
              </a:path>
            </a:pathLst>
          </a:custGeom>
          <a:solidFill>
            <a:srgbClr val="A7A7A7"/>
          </a:solidFill>
          <a:ln w="12700">
            <a:miter lim="400000"/>
          </a:ln>
        </p:spPr>
        <p:txBody>
          <a:bodyPr lIns="91438" tIns="91438" rIns="91438" bIns="91438" anchor="ctr"/>
          <a:lstStyle/>
          <a:p>
            <a:endParaRPr/>
          </a:p>
        </p:txBody>
      </p:sp>
      <p:sp>
        <p:nvSpPr>
          <p:cNvPr id="862" name="Line"/>
          <p:cNvSpPr/>
          <p:nvPr/>
        </p:nvSpPr>
        <p:spPr>
          <a:xfrm flipH="1">
            <a:off x="4818527" y="7035933"/>
            <a:ext cx="2456303" cy="2610383"/>
          </a:xfrm>
          <a:prstGeom prst="line">
            <a:avLst/>
          </a:prstGeom>
          <a:ln w="63500">
            <a:solidFill>
              <a:schemeClr val="accent6"/>
            </a:solidFill>
            <a:tailEnd type="triangle"/>
          </a:ln>
        </p:spPr>
        <p:txBody>
          <a:bodyPr lIns="45718" tIns="45718" rIns="45718" bIns="45718"/>
          <a:lstStyle/>
          <a:p>
            <a:endParaRPr/>
          </a:p>
        </p:txBody>
      </p:sp>
      <p:sp>
        <p:nvSpPr>
          <p:cNvPr id="864" name="Metal Target"/>
          <p:cNvSpPr txBox="1"/>
          <p:nvPr/>
        </p:nvSpPr>
        <p:spPr>
          <a:xfrm>
            <a:off x="6210866" y="5735284"/>
            <a:ext cx="2881056" cy="852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lstStyle>
            <a:lvl1pPr>
              <a:defRPr sz="3300" b="1"/>
            </a:lvl1pPr>
          </a:lstStyle>
          <a:p>
            <a:r>
              <a:t>Metal Target</a:t>
            </a:r>
          </a:p>
        </p:txBody>
      </p:sp>
      <p:sp>
        <p:nvSpPr>
          <p:cNvPr id="865" name="Filament"/>
          <p:cNvSpPr/>
          <p:nvPr/>
        </p:nvSpPr>
        <p:spPr>
          <a:xfrm>
            <a:off x="1217772" y="6805060"/>
            <a:ext cx="2598731" cy="448233"/>
          </a:xfrm>
          <a:prstGeom prst="rect">
            <a:avLst/>
          </a:prstGeom>
          <a:solidFill>
            <a:srgbClr val="FFFFFF"/>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lstStyle>
            <a:lvl1pPr algn="ctr">
              <a:defRPr sz="1800" b="1"/>
            </a:lvl1pPr>
          </a:lstStyle>
          <a:p>
            <a:r>
              <a:t>Filament</a:t>
            </a:r>
          </a:p>
        </p:txBody>
      </p:sp>
      <p:sp>
        <p:nvSpPr>
          <p:cNvPr id="866" name="Line"/>
          <p:cNvSpPr/>
          <p:nvPr/>
        </p:nvSpPr>
        <p:spPr>
          <a:xfrm>
            <a:off x="4073569" y="7029176"/>
            <a:ext cx="1507159" cy="1"/>
          </a:xfrm>
          <a:prstGeom prst="line">
            <a:avLst/>
          </a:prstGeom>
          <a:ln w="63500">
            <a:solidFill>
              <a:schemeClr val="accent2"/>
            </a:solidFill>
            <a:tailEnd type="triangle"/>
          </a:ln>
        </p:spPr>
        <p:txBody>
          <a:bodyPr lIns="45718" tIns="45718" rIns="45718" bIns="45718"/>
          <a:lstStyle/>
          <a:p>
            <a:endParaRPr/>
          </a:p>
        </p:txBody>
      </p:sp>
      <p:sp>
        <p:nvSpPr>
          <p:cNvPr id="868" name="Bremsstrahlung"/>
          <p:cNvSpPr txBox="1"/>
          <p:nvPr/>
        </p:nvSpPr>
        <p:spPr>
          <a:xfrm>
            <a:off x="4199066" y="4069684"/>
            <a:ext cx="4358597" cy="972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lstStyle>
            <a:lvl1pPr>
              <a:defRPr sz="4200" b="1"/>
            </a:lvl1pPr>
          </a:lstStyle>
          <a:p>
            <a:r>
              <a:t>Bremsstrahlung</a:t>
            </a:r>
          </a:p>
        </p:txBody>
      </p:sp>
      <p:sp>
        <p:nvSpPr>
          <p:cNvPr id="869" name="Not an ideal source for single resonance line measurements"/>
          <p:cNvSpPr txBox="1">
            <a:spLocks noGrp="1"/>
          </p:cNvSpPr>
          <p:nvPr>
            <p:ph type="body" sz="quarter" idx="1"/>
          </p:nvPr>
        </p:nvSpPr>
        <p:spPr>
          <a:prstGeom prst="rect">
            <a:avLst/>
          </a:prstGeom>
        </p:spPr>
        <p:txBody>
          <a:bodyPr/>
          <a:lstStyle/>
          <a:p>
            <a:r>
              <a:rPr b="1"/>
              <a:t>Not an ideal source for single resonance line measurements</a:t>
            </a:r>
          </a:p>
        </p:txBody>
      </p:sp>
      <p:sp>
        <p:nvSpPr>
          <p:cNvPr id="870" name="1.5 MeV Tungsten Spectrum"/>
          <p:cNvSpPr txBox="1"/>
          <p:nvPr/>
        </p:nvSpPr>
        <p:spPr>
          <a:xfrm>
            <a:off x="15230149" y="2895463"/>
            <a:ext cx="6936906"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200" b="1"/>
            </a:lvl1pPr>
          </a:lstStyle>
          <a:p>
            <a:r>
              <a:t>1.5 MeV Tungsten Spectrum</a:t>
            </a:r>
          </a:p>
        </p:txBody>
      </p:sp>
      <p:grpSp>
        <p:nvGrpSpPr>
          <p:cNvPr id="874" name="Group"/>
          <p:cNvGrpSpPr/>
          <p:nvPr/>
        </p:nvGrpSpPr>
        <p:grpSpPr>
          <a:xfrm>
            <a:off x="17254848" y="4339205"/>
            <a:ext cx="5328930" cy="1270001"/>
            <a:chOff x="0" y="0"/>
            <a:chExt cx="5328928" cy="1270000"/>
          </a:xfrm>
        </p:grpSpPr>
        <p:sp>
          <p:nvSpPr>
            <p:cNvPr id="871" name="Rectangle"/>
            <p:cNvSpPr/>
            <p:nvPr/>
          </p:nvSpPr>
          <p:spPr>
            <a:xfrm>
              <a:off x="36448" y="0"/>
              <a:ext cx="5292481" cy="1270000"/>
            </a:xfrm>
            <a:prstGeom prst="rect">
              <a:avLst/>
            </a:prstGeom>
            <a:solidFill>
              <a:srgbClr val="DDDDDD"/>
            </a:solidFill>
            <a:ln w="50800" cap="flat">
              <a:solidFill>
                <a:srgbClr val="FE8022"/>
              </a:solidFill>
              <a:prstDash val="solid"/>
              <a:round/>
            </a:ln>
            <a:effectLst/>
          </p:spPr>
          <p:txBody>
            <a:bodyPr wrap="square" lIns="91438" tIns="91438" rIns="91438" bIns="91438" numCol="1" anchor="ctr">
              <a:noAutofit/>
            </a:bodyPr>
            <a:lstStyle/>
            <a:p>
              <a:endParaRPr/>
            </a:p>
          </p:txBody>
        </p:sp>
        <p:sp>
          <p:nvSpPr>
            <p:cNvPr id="872" name="Fraction of spectrum"/>
            <p:cNvSpPr txBox="1"/>
            <p:nvPr/>
          </p:nvSpPr>
          <p:spPr>
            <a:xfrm>
              <a:off x="0" y="60961"/>
              <a:ext cx="2534627" cy="1148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200" b="1"/>
              </a:lvl1pPr>
            </a:lstStyle>
            <a:p>
              <a:r>
                <a:t>Fraction of spectrum</a:t>
              </a:r>
            </a:p>
          </p:txBody>
        </p:sp>
        <mc:AlternateContent xmlns:mc="http://schemas.openxmlformats.org/markup-compatibility/2006" xmlns:a14="http://schemas.microsoft.com/office/drawing/2010/main">
          <mc:Choice Requires="a14">
            <p:sp>
              <p:nvSpPr>
                <p:cNvPr id="873" name="Equation"/>
                <p:cNvSpPr txBox="1"/>
                <p:nvPr/>
              </p:nvSpPr>
              <p:spPr>
                <a:xfrm>
                  <a:off x="2653569" y="431207"/>
                  <a:ext cx="2516519" cy="407586"/>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𝟏𝟎</m:t>
                            </m:r>
                          </m:e>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𝟔</m:t>
                            </m:r>
                          </m:sup>
                        </m:sSup>
                      </m:oMath>
                    </m:oMathPara>
                  </a14:m>
                  <a:endParaRPr sz="3600"/>
                </a:p>
              </p:txBody>
            </p:sp>
          </mc:Choice>
          <mc:Fallback xmlns="">
            <p:sp>
              <p:nvSpPr>
                <p:cNvPr id="873" name="Equation"/>
                <p:cNvSpPr txBox="1">
                  <a:spLocks noRot="1" noChangeAspect="1" noMove="1" noResize="1" noEditPoints="1" noAdjustHandles="1" noChangeArrowheads="1" noChangeShapeType="1" noTextEdit="1"/>
                </p:cNvSpPr>
                <p:nvPr/>
              </p:nvSpPr>
              <p:spPr>
                <a:xfrm>
                  <a:off x="2653569" y="431207"/>
                  <a:ext cx="2516519" cy="407586"/>
                </a:xfrm>
                <a:prstGeom prst="rect">
                  <a:avLst/>
                </a:prstGeom>
                <a:blipFill>
                  <a:blip r:embed="rId5"/>
                  <a:stretch>
                    <a:fillRect l="-3518" t="-3030" r="-4020" b="-45455"/>
                  </a:stretch>
                </a:blipFill>
                <a:ln w="12700" cap="flat">
                  <a:noFill/>
                  <a:miter lim="400000"/>
                </a:ln>
                <a:effectLst/>
              </p:spPr>
              <p:txBody>
                <a:bodyPr/>
                <a:lstStyle/>
                <a:p>
                  <a:r>
                    <a:rPr lang="en-US">
                      <a:noFill/>
                    </a:rPr>
                    <a:t> </a:t>
                  </a:r>
                </a:p>
              </p:txBody>
            </p:sp>
          </mc:Fallback>
        </mc:AlternateContent>
      </p:grpSp>
      <p:sp>
        <p:nvSpPr>
          <p:cNvPr id="875" name="Arrow"/>
          <p:cNvSpPr/>
          <p:nvPr/>
        </p:nvSpPr>
        <p:spPr>
          <a:xfrm>
            <a:off x="16141358" y="7758958"/>
            <a:ext cx="990777" cy="439802"/>
          </a:xfrm>
          <a:prstGeom prst="rightArrow">
            <a:avLst>
              <a:gd name="adj1" fmla="val 39088"/>
              <a:gd name="adj2" fmla="val 102804"/>
            </a:avLst>
          </a:prstGeom>
          <a:solidFill>
            <a:srgbClr val="DDDDDD"/>
          </a:solidFill>
          <a:ln w="50800">
            <a:solidFill>
              <a:srgbClr val="FE8022"/>
            </a:solidFill>
          </a:ln>
        </p:spPr>
        <p:txBody>
          <a:bodyPr lIns="91438" tIns="91438" rIns="91438" bIns="91438" anchor="ctr"/>
          <a:lstStyle/>
          <a:p>
            <a:endParaRPr/>
          </a:p>
        </p:txBody>
      </p:sp>
      <p:sp>
        <p:nvSpPr>
          <p:cNvPr id="876" name="7Li NRF"/>
          <p:cNvSpPr txBox="1"/>
          <p:nvPr/>
        </p:nvSpPr>
        <p:spPr>
          <a:xfrm>
            <a:off x="14192635" y="7219444"/>
            <a:ext cx="2704371"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3200" b="1"/>
            </a:pPr>
            <a:r>
              <a:rPr baseline="31999"/>
              <a:t>7</a:t>
            </a:r>
            <a:r>
              <a:t>Li NRF</a:t>
            </a:r>
          </a:p>
        </p:txBody>
      </p:sp>
      <mc:AlternateContent xmlns:mc="http://schemas.openxmlformats.org/markup-compatibility/2006" xmlns:a14="http://schemas.microsoft.com/office/drawing/2010/main">
        <mc:Choice Requires="a14">
          <p:sp>
            <p:nvSpPr>
              <p:cNvPr id="2" name="Equation">
                <a:extLst>
                  <a:ext uri="{FF2B5EF4-FFF2-40B4-BE49-F238E27FC236}">
                    <a16:creationId xmlns:a16="http://schemas.microsoft.com/office/drawing/2014/main" id="{E735D057-1BD0-9EFD-138D-79EB62C752BF}"/>
                  </a:ext>
                </a:extLst>
              </p:cNvPr>
              <p:cNvSpPr txBox="1"/>
              <p:nvPr/>
            </p:nvSpPr>
            <p:spPr>
              <a:xfrm>
                <a:off x="5113203" y="8100124"/>
                <a:ext cx="319914" cy="465202"/>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5500" i="1">
                          <a:solidFill>
                            <a:srgbClr val="000000"/>
                          </a:solidFill>
                          <a:latin typeface="Cambria Math" panose="02040503050406030204" pitchFamily="18" charset="0"/>
                        </a:rPr>
                        <m:t>𝜸</m:t>
                      </m:r>
                    </m:oMath>
                  </m:oMathPara>
                </a14:m>
                <a:endParaRPr sz="5500" dirty="0"/>
              </a:p>
            </p:txBody>
          </p:sp>
        </mc:Choice>
        <mc:Fallback xmlns="">
          <p:sp>
            <p:nvSpPr>
              <p:cNvPr id="2" name="Equation">
                <a:extLst>
                  <a:ext uri="{FF2B5EF4-FFF2-40B4-BE49-F238E27FC236}">
                    <a16:creationId xmlns:a16="http://schemas.microsoft.com/office/drawing/2014/main" id="{E735D057-1BD0-9EFD-138D-79EB62C752BF}"/>
                  </a:ext>
                </a:extLst>
              </p:cNvPr>
              <p:cNvSpPr txBox="1">
                <a:spLocks noRot="1" noChangeAspect="1" noMove="1" noResize="1" noEditPoints="1" noAdjustHandles="1" noChangeArrowheads="1" noChangeShapeType="1" noTextEdit="1"/>
              </p:cNvSpPr>
              <p:nvPr/>
            </p:nvSpPr>
            <p:spPr>
              <a:xfrm>
                <a:off x="5113203" y="8100124"/>
                <a:ext cx="319914" cy="465202"/>
              </a:xfrm>
              <a:prstGeom prst="rect">
                <a:avLst/>
              </a:prstGeom>
              <a:blipFill>
                <a:blip r:embed="rId6"/>
                <a:stretch>
                  <a:fillRect l="-73077" r="-107692" b="-118421"/>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Equation">
                <a:extLst>
                  <a:ext uri="{FF2B5EF4-FFF2-40B4-BE49-F238E27FC236}">
                    <a16:creationId xmlns:a16="http://schemas.microsoft.com/office/drawing/2014/main" id="{5ABB7596-B3DE-0C07-A1E6-81C1B2E58C46}"/>
                  </a:ext>
                </a:extLst>
              </p:cNvPr>
              <p:cNvSpPr txBox="1"/>
              <p:nvPr/>
            </p:nvSpPr>
            <p:spPr>
              <a:xfrm>
                <a:off x="4351758" y="6445391"/>
                <a:ext cx="459258" cy="27906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p>
                        <m:sSupPr>
                          <m:ctrlPr>
                            <a:rPr sz="3700" i="1">
                              <a:solidFill>
                                <a:srgbClr val="000000"/>
                              </a:solidFill>
                              <a:latin typeface="Cambria Math" panose="02040503050406030204" pitchFamily="18" charset="0"/>
                            </a:rPr>
                          </m:ctrlPr>
                        </m:sSupPr>
                        <m:e>
                          <m:r>
                            <a:rPr sz="3700" i="1">
                              <a:solidFill>
                                <a:srgbClr val="000000"/>
                              </a:solidFill>
                              <a:latin typeface="Cambria Math" panose="02040503050406030204" pitchFamily="18" charset="0"/>
                            </a:rPr>
                            <m:t>𝒆</m:t>
                          </m:r>
                        </m:e>
                        <m:sup>
                          <m:r>
                            <a:rPr sz="3700" i="1">
                              <a:solidFill>
                                <a:srgbClr val="000000"/>
                              </a:solidFill>
                              <a:latin typeface="Cambria Math" panose="02040503050406030204" pitchFamily="18" charset="0"/>
                            </a:rPr>
                            <m:t>−</m:t>
                          </m:r>
                        </m:sup>
                      </m:sSup>
                    </m:oMath>
                  </m:oMathPara>
                </a14:m>
                <a:endParaRPr sz="3700" dirty="0"/>
              </a:p>
            </p:txBody>
          </p:sp>
        </mc:Choice>
        <mc:Fallback xmlns="">
          <p:sp>
            <p:nvSpPr>
              <p:cNvPr id="3" name="Equation">
                <a:extLst>
                  <a:ext uri="{FF2B5EF4-FFF2-40B4-BE49-F238E27FC236}">
                    <a16:creationId xmlns:a16="http://schemas.microsoft.com/office/drawing/2014/main" id="{5ABB7596-B3DE-0C07-A1E6-81C1B2E58C46}"/>
                  </a:ext>
                </a:extLst>
              </p:cNvPr>
              <p:cNvSpPr txBox="1">
                <a:spLocks noRot="1" noChangeAspect="1" noMove="1" noResize="1" noEditPoints="1" noAdjustHandles="1" noChangeArrowheads="1" noChangeShapeType="1" noTextEdit="1"/>
              </p:cNvSpPr>
              <p:nvPr/>
            </p:nvSpPr>
            <p:spPr>
              <a:xfrm>
                <a:off x="4351758" y="6445391"/>
                <a:ext cx="459258" cy="279060"/>
              </a:xfrm>
              <a:prstGeom prst="rect">
                <a:avLst/>
              </a:prstGeom>
              <a:blipFill>
                <a:blip r:embed="rId7"/>
                <a:stretch>
                  <a:fillRect l="-24324" r="-24324" b="-91304"/>
                </a:stretch>
              </a:blipFill>
              <a:ln w="12700">
                <a:miter lim="400000"/>
              </a:ln>
            </p:spPr>
            <p:txBody>
              <a:bodyPr/>
              <a:lstStyle/>
              <a:p>
                <a:r>
                  <a:rPr lang="en-US">
                    <a:noFill/>
                  </a:rPr>
                  <a:t> </a:t>
                </a:r>
              </a:p>
            </p:txBody>
          </p:sp>
        </mc:Fallback>
      </mc:AlternateContent>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Image" descr="Image"/>
          <p:cNvPicPr>
            <a:picLocks noChangeAspect="1"/>
          </p:cNvPicPr>
          <p:nvPr/>
        </p:nvPicPr>
        <p:blipFill>
          <a:blip r:embed="rId2"/>
          <a:stretch>
            <a:fillRect/>
          </a:stretch>
        </p:blipFill>
        <p:spPr>
          <a:xfrm>
            <a:off x="2375386" y="3231610"/>
            <a:ext cx="9365719" cy="6243812"/>
          </a:xfrm>
          <a:prstGeom prst="rect">
            <a:avLst/>
          </a:prstGeom>
          <a:ln w="12700">
            <a:miter lim="400000"/>
          </a:ln>
        </p:spPr>
      </p:pic>
      <p:sp>
        <p:nvSpPr>
          <p:cNvPr id="879"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880" name="LCS has narrow bandwidths that make probing these lines much better"/>
          <p:cNvSpPr txBox="1">
            <a:spLocks noGrp="1"/>
          </p:cNvSpPr>
          <p:nvPr>
            <p:ph type="body" sz="quarter" idx="1"/>
          </p:nvPr>
        </p:nvSpPr>
        <p:spPr>
          <a:prstGeom prst="rect">
            <a:avLst/>
          </a:prstGeom>
        </p:spPr>
        <p:txBody>
          <a:bodyPr/>
          <a:lstStyle/>
          <a:p>
            <a:r>
              <a:rPr b="1"/>
              <a:t>LCS has narrow bandwidths that make probing these lines much better</a:t>
            </a:r>
          </a:p>
        </p:txBody>
      </p:sp>
      <p:sp>
        <p:nvSpPr>
          <p:cNvPr id="881" name="Laser-Compton Scattering has the Edge"/>
          <p:cNvSpPr txBox="1">
            <a:spLocks noGrp="1"/>
          </p:cNvSpPr>
          <p:nvPr>
            <p:ph type="title"/>
          </p:nvPr>
        </p:nvSpPr>
        <p:spPr>
          <a:prstGeom prst="rect">
            <a:avLst/>
          </a:prstGeom>
        </p:spPr>
        <p:txBody>
          <a:bodyPr/>
          <a:lstStyle/>
          <a:p>
            <a:r>
              <a:rPr b="1" dirty="0"/>
              <a:t>Laser-Compton Scattering has the Edge</a:t>
            </a:r>
          </a:p>
        </p:txBody>
      </p:sp>
      <p:grpSp>
        <p:nvGrpSpPr>
          <p:cNvPr id="884" name="Group"/>
          <p:cNvGrpSpPr/>
          <p:nvPr/>
        </p:nvGrpSpPr>
        <p:grpSpPr>
          <a:xfrm>
            <a:off x="20445539" y="12910465"/>
            <a:ext cx="3713245" cy="564003"/>
            <a:chOff x="0" y="0"/>
            <a:chExt cx="3713244" cy="564001"/>
          </a:xfrm>
        </p:grpSpPr>
        <p:pic>
          <p:nvPicPr>
            <p:cNvPr id="882" name="Image" descr="Image"/>
            <p:cNvPicPr>
              <a:picLocks noChangeAspect="1"/>
            </p:cNvPicPr>
            <p:nvPr/>
          </p:nvPicPr>
          <p:blipFill>
            <a:blip r:embed="rId3"/>
            <a:stretch>
              <a:fillRect/>
            </a:stretch>
          </p:blipFill>
          <p:spPr>
            <a:xfrm>
              <a:off x="0" y="3516"/>
              <a:ext cx="1279206" cy="542743"/>
            </a:xfrm>
            <a:prstGeom prst="rect">
              <a:avLst/>
            </a:prstGeom>
            <a:ln w="12700" cap="flat">
              <a:noFill/>
              <a:miter lim="400000"/>
            </a:ln>
            <a:effectLst/>
          </p:spPr>
        </p:pic>
        <p:pic>
          <p:nvPicPr>
            <p:cNvPr id="883" name="Image" descr="Image"/>
            <p:cNvPicPr>
              <a:picLocks noChangeAspect="1"/>
            </p:cNvPicPr>
            <p:nvPr/>
          </p:nvPicPr>
          <p:blipFill>
            <a:blip r:embed="rId4"/>
            <a:srcRect r="871"/>
            <a:stretch>
              <a:fillRect/>
            </a:stretch>
          </p:blipFill>
          <p:spPr>
            <a:xfrm>
              <a:off x="1318041" y="0"/>
              <a:ext cx="2395204" cy="564002"/>
            </a:xfrm>
            <a:prstGeom prst="rect">
              <a:avLst/>
            </a:prstGeom>
            <a:ln w="12700" cap="flat">
              <a:noFill/>
              <a:miter lim="400000"/>
            </a:ln>
            <a:effectLst/>
          </p:spPr>
        </p:pic>
      </p:grpSp>
      <mc:AlternateContent xmlns:mc="http://schemas.openxmlformats.org/markup-compatibility/2006" xmlns:a14="http://schemas.microsoft.com/office/drawing/2010/main">
        <mc:Choice Requires="a14">
          <p:sp>
            <p:nvSpPr>
              <p:cNvPr id="885" name="Equation"/>
              <p:cNvSpPr txBox="1"/>
              <p:nvPr/>
            </p:nvSpPr>
            <p:spPr>
              <a:xfrm>
                <a:off x="7638564" y="4550531"/>
                <a:ext cx="2223366" cy="553998"/>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𝚫</m:t>
                      </m:r>
                      <m:r>
                        <a:rPr sz="3600" i="1">
                          <a:solidFill>
                            <a:srgbClr val="000000"/>
                          </a:solidFill>
                          <a:latin typeface="Cambria Math" panose="02040503050406030204" pitchFamily="18" charset="0"/>
                        </a:rPr>
                        <m:t>𝑬</m:t>
                      </m:r>
                      <m:r>
                        <a:rPr sz="3600" i="1">
                          <a:solidFill>
                            <a:srgbClr val="000000"/>
                          </a:solidFill>
                          <a:latin typeface="Cambria Math" panose="02040503050406030204" pitchFamily="18" charset="0"/>
                        </a:rPr>
                        <m:t>∼</m:t>
                      </m:r>
                      <m:r>
                        <m:rPr>
                          <m:nor/>
                        </m:rPr>
                        <a:rPr sz="3600" b="1" i="1">
                          <a:solidFill>
                            <a:srgbClr val="000000"/>
                          </a:solidFill>
                          <a:latin typeface="Cambria Math" panose="02040503050406030204" pitchFamily="18" charset="0"/>
                        </a:rPr>
                        <m:t>MeV</m:t>
                      </m:r>
                    </m:oMath>
                  </m:oMathPara>
                </a14:m>
                <a:endParaRPr sz="3600" b="1" dirty="0"/>
              </a:p>
            </p:txBody>
          </p:sp>
        </mc:Choice>
        <mc:Fallback xmlns="">
          <p:sp>
            <p:nvSpPr>
              <p:cNvPr id="885" name="Equation"/>
              <p:cNvSpPr txBox="1">
                <a:spLocks noRot="1" noChangeAspect="1" noMove="1" noResize="1" noEditPoints="1" noAdjustHandles="1" noChangeArrowheads="1" noChangeShapeType="1" noTextEdit="1"/>
              </p:cNvSpPr>
              <p:nvPr/>
            </p:nvSpPr>
            <p:spPr>
              <a:xfrm>
                <a:off x="7638564" y="4550531"/>
                <a:ext cx="2223366" cy="553998"/>
              </a:xfrm>
              <a:prstGeom prst="rect">
                <a:avLst/>
              </a:prstGeom>
              <a:blipFill>
                <a:blip r:embed="rId5"/>
                <a:stretch>
                  <a:fillRect l="-3409" r="-3977" b="-6818"/>
                </a:stretch>
              </a:blipFill>
              <a:ln w="12700">
                <a:miter lim="400000"/>
              </a:ln>
            </p:spPr>
            <p:txBody>
              <a:bodyPr/>
              <a:lstStyle/>
              <a:p>
                <a:r>
                  <a:rPr lang="en-US">
                    <a:noFill/>
                  </a:rPr>
                  <a:t> </a:t>
                </a:r>
              </a:p>
            </p:txBody>
          </p:sp>
        </mc:Fallback>
      </mc:AlternateContent>
      <p:sp>
        <p:nvSpPr>
          <p:cNvPr id="886" name="Bremsstrahlung"/>
          <p:cNvSpPr txBox="1"/>
          <p:nvPr/>
        </p:nvSpPr>
        <p:spPr>
          <a:xfrm>
            <a:off x="4136756" y="2457855"/>
            <a:ext cx="6936907"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200" b="1"/>
            </a:lvl1pPr>
          </a:lstStyle>
          <a:p>
            <a:r>
              <a:t>Bremsstrahlung</a:t>
            </a:r>
          </a:p>
        </p:txBody>
      </p:sp>
      <p:grpSp>
        <p:nvGrpSpPr>
          <p:cNvPr id="890" name="Group"/>
          <p:cNvGrpSpPr/>
          <p:nvPr/>
        </p:nvGrpSpPr>
        <p:grpSpPr>
          <a:xfrm>
            <a:off x="4940745" y="9818377"/>
            <a:ext cx="5328929" cy="1270001"/>
            <a:chOff x="0" y="0"/>
            <a:chExt cx="5328928" cy="1270000"/>
          </a:xfrm>
        </p:grpSpPr>
        <p:sp>
          <p:nvSpPr>
            <p:cNvPr id="887" name="Rectangle"/>
            <p:cNvSpPr/>
            <p:nvPr/>
          </p:nvSpPr>
          <p:spPr>
            <a:xfrm>
              <a:off x="36448" y="0"/>
              <a:ext cx="5292481" cy="1270000"/>
            </a:xfrm>
            <a:prstGeom prst="rect">
              <a:avLst/>
            </a:prstGeom>
            <a:solidFill>
              <a:srgbClr val="DDDDDD"/>
            </a:solidFill>
            <a:ln w="50800" cap="flat">
              <a:solidFill>
                <a:srgbClr val="FE8022"/>
              </a:solidFill>
              <a:prstDash val="solid"/>
              <a:round/>
            </a:ln>
            <a:effectLst/>
          </p:spPr>
          <p:txBody>
            <a:bodyPr wrap="square" lIns="91438" tIns="91438" rIns="91438" bIns="91438" numCol="1" anchor="ctr">
              <a:noAutofit/>
            </a:bodyPr>
            <a:lstStyle/>
            <a:p>
              <a:endParaRPr/>
            </a:p>
          </p:txBody>
        </p:sp>
        <p:sp>
          <p:nvSpPr>
            <p:cNvPr id="888" name="Fraction of spectrum"/>
            <p:cNvSpPr txBox="1"/>
            <p:nvPr/>
          </p:nvSpPr>
          <p:spPr>
            <a:xfrm>
              <a:off x="0" y="60961"/>
              <a:ext cx="2534627" cy="1148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200" b="1"/>
              </a:lvl1pPr>
            </a:lstStyle>
            <a:p>
              <a:r>
                <a:t>Fraction of spectrum</a:t>
              </a:r>
            </a:p>
          </p:txBody>
        </p:sp>
        <mc:AlternateContent xmlns:mc="http://schemas.openxmlformats.org/markup-compatibility/2006" xmlns:a14="http://schemas.microsoft.com/office/drawing/2010/main">
          <mc:Choice Requires="a14">
            <p:sp>
              <p:nvSpPr>
                <p:cNvPr id="889" name="Equation"/>
                <p:cNvSpPr txBox="1"/>
                <p:nvPr/>
              </p:nvSpPr>
              <p:spPr>
                <a:xfrm>
                  <a:off x="2653569" y="431207"/>
                  <a:ext cx="2516519" cy="407586"/>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𝟏</m:t>
                        </m:r>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𝟏𝟎</m:t>
                            </m:r>
                          </m:e>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𝟔</m:t>
                            </m:r>
                          </m:sup>
                        </m:sSup>
                      </m:oMath>
                    </m:oMathPara>
                  </a14:m>
                  <a:endParaRPr sz="3600"/>
                </a:p>
              </p:txBody>
            </p:sp>
          </mc:Choice>
          <mc:Fallback xmlns="">
            <p:sp>
              <p:nvSpPr>
                <p:cNvPr id="889" name="Equation"/>
                <p:cNvSpPr txBox="1">
                  <a:spLocks noRot="1" noChangeAspect="1" noMove="1" noResize="1" noEditPoints="1" noAdjustHandles="1" noChangeArrowheads="1" noChangeShapeType="1" noTextEdit="1"/>
                </p:cNvSpPr>
                <p:nvPr/>
              </p:nvSpPr>
              <p:spPr>
                <a:xfrm>
                  <a:off x="2653569" y="431207"/>
                  <a:ext cx="2516519" cy="407586"/>
                </a:xfrm>
                <a:prstGeom prst="rect">
                  <a:avLst/>
                </a:prstGeom>
                <a:blipFill>
                  <a:blip r:embed="rId6"/>
                  <a:stretch>
                    <a:fillRect l="-4020" t="-2941" r="-4020" b="-44118"/>
                  </a:stretch>
                </a:blipFill>
                <a:ln w="12700" cap="flat">
                  <a:noFill/>
                  <a:miter lim="400000"/>
                </a:ln>
                <a:effectLst/>
              </p:spPr>
              <p:txBody>
                <a:bodyPr/>
                <a:lstStyle/>
                <a:p>
                  <a:r>
                    <a:rPr lang="en-US">
                      <a:noFill/>
                    </a:rPr>
                    <a:t> </a:t>
                  </a:r>
                </a:p>
              </p:txBody>
            </p:sp>
          </mc:Fallback>
        </mc:AlternateContent>
      </p:grpSp>
      <p:pic>
        <p:nvPicPr>
          <p:cNvPr id="891" name="Image" descr="Image"/>
          <p:cNvPicPr>
            <a:picLocks noChangeAspect="1"/>
          </p:cNvPicPr>
          <p:nvPr/>
        </p:nvPicPr>
        <p:blipFill>
          <a:blip r:embed="rId7"/>
          <a:stretch>
            <a:fillRect/>
          </a:stretch>
        </p:blipFill>
        <p:spPr>
          <a:xfrm>
            <a:off x="13617226" y="3003600"/>
            <a:ext cx="7303419" cy="6699831"/>
          </a:xfrm>
          <a:prstGeom prst="rect">
            <a:avLst/>
          </a:prstGeom>
          <a:ln w="12700">
            <a:miter lim="400000"/>
          </a:ln>
        </p:spPr>
      </p:pic>
      <p:sp>
        <p:nvSpPr>
          <p:cNvPr id="892" name="LCS"/>
          <p:cNvSpPr txBox="1"/>
          <p:nvPr/>
        </p:nvSpPr>
        <p:spPr>
          <a:xfrm>
            <a:off x="13800483" y="2457855"/>
            <a:ext cx="6936906"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3200" b="1"/>
            </a:lvl1pPr>
          </a:lstStyle>
          <a:p>
            <a:r>
              <a:t>LCS</a:t>
            </a:r>
          </a:p>
        </p:txBody>
      </p:sp>
      <mc:AlternateContent xmlns:mc="http://schemas.openxmlformats.org/markup-compatibility/2006" xmlns:a14="http://schemas.microsoft.com/office/drawing/2010/main">
        <mc:Choice Requires="a14">
          <p:sp>
            <p:nvSpPr>
              <p:cNvPr id="893" name="Equation"/>
              <p:cNvSpPr txBox="1"/>
              <p:nvPr/>
            </p:nvSpPr>
            <p:spPr>
              <a:xfrm>
                <a:off x="15024759" y="5219534"/>
                <a:ext cx="2106346" cy="553998"/>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𝚫</m:t>
                      </m:r>
                      <m:r>
                        <a:rPr sz="3600" i="1">
                          <a:solidFill>
                            <a:srgbClr val="000000"/>
                          </a:solidFill>
                          <a:latin typeface="Cambria Math" panose="02040503050406030204" pitchFamily="18" charset="0"/>
                        </a:rPr>
                        <m:t>𝑬</m:t>
                      </m:r>
                      <m:r>
                        <a:rPr sz="3600" i="1">
                          <a:solidFill>
                            <a:srgbClr val="000000"/>
                          </a:solidFill>
                          <a:latin typeface="Cambria Math" panose="02040503050406030204" pitchFamily="18" charset="0"/>
                        </a:rPr>
                        <m:t>&lt;</m:t>
                      </m:r>
                      <m:r>
                        <m:rPr>
                          <m:nor/>
                        </m:rPr>
                        <a:rPr sz="3600" b="1" i="1">
                          <a:solidFill>
                            <a:srgbClr val="000000"/>
                          </a:solidFill>
                          <a:latin typeface="Cambria Math" panose="02040503050406030204" pitchFamily="18" charset="0"/>
                        </a:rPr>
                        <m:t>keV</m:t>
                      </m:r>
                    </m:oMath>
                  </m:oMathPara>
                </a14:m>
                <a:endParaRPr sz="3600" b="1" dirty="0"/>
              </a:p>
            </p:txBody>
          </p:sp>
        </mc:Choice>
        <mc:Fallback xmlns="">
          <p:sp>
            <p:nvSpPr>
              <p:cNvPr id="893" name="Equation"/>
              <p:cNvSpPr txBox="1">
                <a:spLocks noRot="1" noChangeAspect="1" noMove="1" noResize="1" noEditPoints="1" noAdjustHandles="1" noChangeArrowheads="1" noChangeShapeType="1" noTextEdit="1"/>
              </p:cNvSpPr>
              <p:nvPr/>
            </p:nvSpPr>
            <p:spPr>
              <a:xfrm>
                <a:off x="15024759" y="5219534"/>
                <a:ext cx="2106346" cy="553998"/>
              </a:xfrm>
              <a:prstGeom prst="rect">
                <a:avLst/>
              </a:prstGeom>
              <a:blipFill>
                <a:blip r:embed="rId8"/>
                <a:stretch>
                  <a:fillRect l="-4217" r="-4819" b="-6667"/>
                </a:stretch>
              </a:blipFill>
              <a:ln w="12700">
                <a:miter lim="400000"/>
              </a:ln>
            </p:spPr>
            <p:txBody>
              <a:bodyPr/>
              <a:lstStyle/>
              <a:p>
                <a:r>
                  <a:rPr lang="en-US">
                    <a:noFill/>
                  </a:rPr>
                  <a:t> </a:t>
                </a:r>
              </a:p>
            </p:txBody>
          </p:sp>
        </mc:Fallback>
      </mc:AlternateContent>
      <p:grpSp>
        <p:nvGrpSpPr>
          <p:cNvPr id="897" name="Group"/>
          <p:cNvGrpSpPr/>
          <p:nvPr/>
        </p:nvGrpSpPr>
        <p:grpSpPr>
          <a:xfrm>
            <a:off x="15183384" y="9818377"/>
            <a:ext cx="4207553" cy="1270001"/>
            <a:chOff x="36448" y="0"/>
            <a:chExt cx="4207551" cy="1270000"/>
          </a:xfrm>
        </p:grpSpPr>
        <p:sp>
          <p:nvSpPr>
            <p:cNvPr id="894" name="Rectangle"/>
            <p:cNvSpPr/>
            <p:nvPr/>
          </p:nvSpPr>
          <p:spPr>
            <a:xfrm>
              <a:off x="36448" y="0"/>
              <a:ext cx="4207551" cy="1270000"/>
            </a:xfrm>
            <a:prstGeom prst="rect">
              <a:avLst/>
            </a:prstGeom>
            <a:solidFill>
              <a:srgbClr val="DDDDDD"/>
            </a:solidFill>
            <a:ln w="50800" cap="flat">
              <a:solidFill>
                <a:srgbClr val="FE8022"/>
              </a:solidFill>
              <a:prstDash val="solid"/>
              <a:round/>
            </a:ln>
            <a:effectLst/>
          </p:spPr>
          <p:txBody>
            <a:bodyPr wrap="square" lIns="91438" tIns="91438" rIns="91438" bIns="91438" numCol="1" anchor="ctr">
              <a:noAutofit/>
            </a:bodyPr>
            <a:lstStyle/>
            <a:p>
              <a:endParaRPr/>
            </a:p>
          </p:txBody>
        </p:sp>
        <p:sp>
          <p:nvSpPr>
            <p:cNvPr id="895" name="Fraction of spectrum"/>
            <p:cNvSpPr/>
            <p:nvPr/>
          </p:nvSpPr>
          <p:spPr>
            <a:xfrm>
              <a:off x="36448" y="112577"/>
              <a:ext cx="253462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numCol="1" anchor="t">
              <a:spAutoFit/>
            </a:bodyPr>
            <a:lstStyle>
              <a:lvl1pPr algn="ctr">
                <a:defRPr sz="3200" b="1"/>
              </a:lvl1pPr>
            </a:lstStyle>
            <a:p>
              <a:r>
                <a:rPr dirty="0"/>
                <a:t>Fraction of spectrum</a:t>
              </a:r>
            </a:p>
          </p:txBody>
        </p:sp>
        <mc:AlternateContent xmlns:mc="http://schemas.openxmlformats.org/markup-compatibility/2006" xmlns:a14="http://schemas.microsoft.com/office/drawing/2010/main">
          <mc:Choice Requires="a14">
            <p:sp>
              <p:nvSpPr>
                <p:cNvPr id="896" name="Equation"/>
                <p:cNvSpPr txBox="1"/>
                <p:nvPr/>
              </p:nvSpPr>
              <p:spPr>
                <a:xfrm>
                  <a:off x="2653569" y="431207"/>
                  <a:ext cx="1339140" cy="320498"/>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𝟎</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𝟐𝟏</m:t>
                        </m:r>
                      </m:oMath>
                    </m:oMathPara>
                  </a14:m>
                  <a:endParaRPr sz="3600"/>
                </a:p>
              </p:txBody>
            </p:sp>
          </mc:Choice>
          <mc:Fallback xmlns="">
            <p:sp>
              <p:nvSpPr>
                <p:cNvPr id="896" name="Equation"/>
                <p:cNvSpPr txBox="1">
                  <a:spLocks noRot="1" noChangeAspect="1" noMove="1" noResize="1" noEditPoints="1" noAdjustHandles="1" noChangeArrowheads="1" noChangeShapeType="1" noTextEdit="1"/>
                </p:cNvSpPr>
                <p:nvPr/>
              </p:nvSpPr>
              <p:spPr>
                <a:xfrm>
                  <a:off x="2653569" y="431207"/>
                  <a:ext cx="1339140" cy="320498"/>
                </a:xfrm>
                <a:prstGeom prst="rect">
                  <a:avLst/>
                </a:prstGeom>
                <a:blipFill>
                  <a:blip r:embed="rId9"/>
                  <a:stretch>
                    <a:fillRect l="-7477" r="-19626" b="-74074"/>
                  </a:stretch>
                </a:blipFill>
                <a:ln w="12700" cap="flat">
                  <a:noFill/>
                  <a:miter lim="400000"/>
                </a:ln>
                <a:effectLst/>
              </p:spPr>
              <p:txBody>
                <a:bodyPr/>
                <a:lstStyle/>
                <a:p>
                  <a:r>
                    <a:rPr lang="en-US">
                      <a:noFill/>
                    </a:rPr>
                    <a:t> </a:t>
                  </a:r>
                </a:p>
              </p:txBody>
            </p:sp>
          </mc:Fallback>
        </mc:AlternateContent>
      </p:grpSp>
      <p:sp>
        <p:nvSpPr>
          <p:cNvPr id="898" name="Arrow"/>
          <p:cNvSpPr/>
          <p:nvPr/>
        </p:nvSpPr>
        <p:spPr>
          <a:xfrm>
            <a:off x="5237370" y="7017911"/>
            <a:ext cx="990777" cy="439802"/>
          </a:xfrm>
          <a:prstGeom prst="rightArrow">
            <a:avLst>
              <a:gd name="adj1" fmla="val 39088"/>
              <a:gd name="adj2" fmla="val 102804"/>
            </a:avLst>
          </a:prstGeom>
          <a:solidFill>
            <a:srgbClr val="DDDDDD"/>
          </a:solidFill>
          <a:ln w="50800">
            <a:solidFill>
              <a:srgbClr val="FE8022"/>
            </a:solidFill>
          </a:ln>
        </p:spPr>
        <p:txBody>
          <a:bodyPr lIns="91438" tIns="91438" rIns="91438" bIns="91438" anchor="ctr"/>
          <a:lstStyle/>
          <a:p>
            <a:endParaRPr/>
          </a:p>
        </p:txBody>
      </p:sp>
      <p:sp>
        <p:nvSpPr>
          <p:cNvPr id="899" name="7Li NRF"/>
          <p:cNvSpPr txBox="1"/>
          <p:nvPr/>
        </p:nvSpPr>
        <p:spPr>
          <a:xfrm>
            <a:off x="3359222" y="6490425"/>
            <a:ext cx="2704371" cy="66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algn="ctr">
              <a:defRPr sz="3200" b="1"/>
            </a:pPr>
            <a:r>
              <a:rPr baseline="31999"/>
              <a:t>7</a:t>
            </a:r>
            <a:r>
              <a:t>Li NRF</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sp>
        <p:nvSpPr>
          <p:cNvPr id="902" name="Laser-Compton Source"/>
          <p:cNvSpPr txBox="1">
            <a:spLocks noGrp="1"/>
          </p:cNvSpPr>
          <p:nvPr>
            <p:ph type="title"/>
          </p:nvPr>
        </p:nvSpPr>
        <p:spPr>
          <a:prstGeom prst="rect">
            <a:avLst/>
          </a:prstGeom>
        </p:spPr>
        <p:txBody>
          <a:bodyPr/>
          <a:lstStyle/>
          <a:p>
            <a:r>
              <a:rPr b="1" dirty="0"/>
              <a:t>Laser-Compton Source</a:t>
            </a:r>
          </a:p>
        </p:txBody>
      </p:sp>
      <p:grpSp>
        <p:nvGrpSpPr>
          <p:cNvPr id="905" name="Group"/>
          <p:cNvGrpSpPr/>
          <p:nvPr/>
        </p:nvGrpSpPr>
        <p:grpSpPr>
          <a:xfrm>
            <a:off x="20445539" y="12910465"/>
            <a:ext cx="3713245" cy="564003"/>
            <a:chOff x="0" y="0"/>
            <a:chExt cx="3713244" cy="564001"/>
          </a:xfrm>
        </p:grpSpPr>
        <p:pic>
          <p:nvPicPr>
            <p:cNvPr id="903"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04"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06"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07"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4</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𝛾</m:t>
                              </m:r>
                            </m:e>
                            <m:sup>
                              <m:r>
                                <a:rPr sz="3600" i="1">
                                  <a:solidFill>
                                    <a:srgbClr val="000000"/>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𝛾</m:t>
                              </m:r>
                            </m:e>
                            <m:sup>
                              <m:r>
                                <a:rPr sz="3600" i="1">
                                  <a:solidFill>
                                    <a:srgbClr val="000000"/>
                                  </a:solidFill>
                                  <a:latin typeface="Cambria Math" panose="02040503050406030204" pitchFamily="18" charset="0"/>
                                </a:rPr>
                                <m:t>2</m:t>
                              </m:r>
                            </m:sup>
                          </m:sSup>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𝜃</m:t>
                              </m:r>
                            </m:e>
                            <m:sup>
                              <m:r>
                                <a:rPr sz="3600" i="1">
                                  <a:solidFill>
                                    <a:srgbClr val="0000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07"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08"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09"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9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06"/>
                </p:tgtEl>
              </p:cMediaNode>
            </p:video>
            <p:seq concurrent="1" prevAc="none" nextAc="seek">
              <p:cTn id="8" restart="whenNotActive" fill="hold" evtFilter="cancelBubble" nodeType="interactiveSeq">
                <p:stCondLst>
                  <p:cond evt="onClick" delay="0">
                    <p:tgtEl>
                      <p:spTgt spid="90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06"/>
                                        </p:tgtEl>
                                      </p:cBhvr>
                                    </p:cmd>
                                  </p:childTnLst>
                                </p:cTn>
                              </p:par>
                            </p:childTnLst>
                          </p:cTn>
                        </p:par>
                      </p:childTnLst>
                    </p:cTn>
                  </p:par>
                </p:childTnLst>
              </p:cTn>
              <p:nextCondLst>
                <p:cond evt="onClick" delay="0">
                  <p:tgtEl>
                    <p:spTgt spid="90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Use cases - medical imaging and therapy"/>
          <p:cNvSpPr/>
          <p:nvPr/>
        </p:nvSpPr>
        <p:spPr>
          <a:xfrm>
            <a:off x="3971" y="563901"/>
            <a:ext cx="24384004" cy="1539003"/>
          </a:xfrm>
          <a:prstGeom prst="rect">
            <a:avLst/>
          </a:prstGeom>
          <a:gradFill>
            <a:gsLst>
              <a:gs pos="0">
                <a:srgbClr val="231F20">
                  <a:alpha val="80040"/>
                </a:srgbClr>
              </a:gs>
              <a:gs pos="100000">
                <a:srgbClr val="545A61">
                  <a:alpha val="80040"/>
                </a:srgbClr>
              </a:gs>
            </a:gsLst>
          </a:gradFill>
          <a:ln w="12700">
            <a:miter lim="400000"/>
          </a:ln>
          <a:effectLst>
            <a:outerShdw blurRad="101600" dist="25400" dir="5400000" rotWithShape="0">
              <a:srgbClr val="000000">
                <a:alpha val="75000"/>
              </a:srgbClr>
            </a:outerShdw>
          </a:effectLst>
        </p:spPr>
        <p:txBody>
          <a:bodyPr lIns="91438" tIns="91438" rIns="91438" bIns="91438" anchor="ctr"/>
          <a:lstStyle/>
          <a:p>
            <a:pPr indent="508000">
              <a:defRPr sz="7800">
                <a:solidFill>
                  <a:srgbClr val="FFFFFF"/>
                </a:solidFill>
                <a:latin typeface="Myriad Pro Light"/>
                <a:ea typeface="Myriad Pro Light"/>
                <a:cs typeface="Myriad Pro Light"/>
                <a:sym typeface="Myriad Pro Semibold"/>
              </a:defRPr>
            </a:pPr>
            <a:endParaRPr/>
          </a:p>
        </p:txBody>
      </p:sp>
      <p:grpSp>
        <p:nvGrpSpPr>
          <p:cNvPr id="914" name="Group"/>
          <p:cNvGrpSpPr/>
          <p:nvPr/>
        </p:nvGrpSpPr>
        <p:grpSpPr>
          <a:xfrm>
            <a:off x="20445539" y="12910465"/>
            <a:ext cx="3713245" cy="564003"/>
            <a:chOff x="0" y="0"/>
            <a:chExt cx="3713244" cy="564001"/>
          </a:xfrm>
        </p:grpSpPr>
        <p:pic>
          <p:nvPicPr>
            <p:cNvPr id="912" name="Image" descr="Image"/>
            <p:cNvPicPr>
              <a:picLocks noChangeAspect="1"/>
            </p:cNvPicPr>
            <p:nvPr/>
          </p:nvPicPr>
          <p:blipFill>
            <a:blip r:embed="rId4"/>
            <a:stretch>
              <a:fillRect/>
            </a:stretch>
          </p:blipFill>
          <p:spPr>
            <a:xfrm>
              <a:off x="0" y="3516"/>
              <a:ext cx="1279206" cy="542743"/>
            </a:xfrm>
            <a:prstGeom prst="rect">
              <a:avLst/>
            </a:prstGeom>
            <a:ln w="12700" cap="flat">
              <a:noFill/>
              <a:miter lim="400000"/>
            </a:ln>
            <a:effectLst/>
          </p:spPr>
        </p:pic>
        <p:pic>
          <p:nvPicPr>
            <p:cNvPr id="913" name="Image" descr="Image"/>
            <p:cNvPicPr>
              <a:picLocks noChangeAspect="1"/>
            </p:cNvPicPr>
            <p:nvPr/>
          </p:nvPicPr>
          <p:blipFill>
            <a:blip r:embed="rId5"/>
            <a:srcRect r="871"/>
            <a:stretch>
              <a:fillRect/>
            </a:stretch>
          </p:blipFill>
          <p:spPr>
            <a:xfrm>
              <a:off x="1318041" y="0"/>
              <a:ext cx="2395204" cy="564002"/>
            </a:xfrm>
            <a:prstGeom prst="rect">
              <a:avLst/>
            </a:prstGeom>
            <a:ln w="12700" cap="flat">
              <a:noFill/>
              <a:miter lim="400000"/>
            </a:ln>
            <a:effectLst/>
          </p:spPr>
        </p:pic>
      </p:grpSp>
      <p:pic>
        <p:nvPicPr>
          <p:cNvPr id="915" name="labframe-17.mov" descr="labframe-17.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6334" y="2956555"/>
            <a:ext cx="4721155" cy="4823992"/>
          </a:xfrm>
          <a:prstGeom prst="rect">
            <a:avLst/>
          </a:prstGeom>
          <a:ln w="12700">
            <a:solidFill>
              <a:srgbClr val="000000"/>
            </a:solidFill>
            <a:miter lim="400000"/>
          </a:ln>
          <a:effectLst>
            <a:outerShdw blurRad="63500" dist="38100" dir="2700000" rotWithShape="0">
              <a:srgbClr val="929292">
                <a:alpha val="75000"/>
              </a:srgbClr>
            </a:outerShdw>
          </a:effectLst>
        </p:spPr>
      </p:pic>
      <mc:AlternateContent xmlns:mc="http://schemas.openxmlformats.org/markup-compatibility/2006" xmlns:a14="http://schemas.microsoft.com/office/drawing/2010/main">
        <mc:Choice Requires="a14">
          <p:sp>
            <p:nvSpPr>
              <p:cNvPr id="916" name="Equation"/>
              <p:cNvSpPr txBox="1"/>
              <p:nvPr/>
            </p:nvSpPr>
            <p:spPr>
              <a:xfrm>
                <a:off x="1283448" y="9914159"/>
                <a:ext cx="4994216" cy="115895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𝛾</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7091"/>
                              </a:solidFill>
                              <a:latin typeface="Cambria Math" panose="02040503050406030204" pitchFamily="18" charset="0"/>
                            </a:rPr>
                            <m:t>4</m:t>
                          </m:r>
                          <m:sSup>
                            <m:sSupPr>
                              <m:ctrlPr>
                                <a:rPr sz="3600" i="1">
                                  <a:solidFill>
                                    <a:srgbClr val="007091"/>
                                  </a:solidFill>
                                  <a:latin typeface="Cambria Math" panose="02040503050406030204" pitchFamily="18" charset="0"/>
                                </a:rPr>
                              </m:ctrlPr>
                            </m:sSupPr>
                            <m:e>
                              <m:r>
                                <a:rPr sz="3600" i="1">
                                  <a:solidFill>
                                    <a:srgbClr val="007091"/>
                                  </a:solidFill>
                                  <a:latin typeface="Cambria Math" panose="02040503050406030204" pitchFamily="18" charset="0"/>
                                </a:rPr>
                                <m:t>𝛾</m:t>
                              </m:r>
                            </m:e>
                            <m:sup>
                              <m:r>
                                <a:rPr sz="3600" i="1">
                                  <a:solidFill>
                                    <a:srgbClr val="007091"/>
                                  </a:solidFill>
                                  <a:latin typeface="Cambria Math" panose="02040503050406030204" pitchFamily="18" charset="0"/>
                                </a:rPr>
                                <m:t>2</m:t>
                              </m:r>
                            </m:sup>
                          </m:sSup>
                        </m:num>
                        <m:den>
                          <m:r>
                            <a:rPr sz="3600" i="1">
                              <a:solidFill>
                                <a:srgbClr val="000000"/>
                              </a:solidFill>
                              <a:latin typeface="Cambria Math" panose="02040503050406030204" pitchFamily="18" charset="0"/>
                            </a:rPr>
                            <m:t>1+</m:t>
                          </m:r>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𝛾</m:t>
                              </m:r>
                            </m:e>
                            <m:sup>
                              <m:r>
                                <a:rPr sz="3600" i="1">
                                  <a:solidFill>
                                    <a:srgbClr val="000000"/>
                                  </a:solidFill>
                                  <a:latin typeface="Cambria Math" panose="02040503050406030204" pitchFamily="18" charset="0"/>
                                </a:rPr>
                                <m:t>2</m:t>
                              </m:r>
                            </m:sup>
                          </m:sSup>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𝜃</m:t>
                              </m:r>
                            </m:e>
                            <m:sup>
                              <m:r>
                                <a:rPr sz="3600" i="1">
                                  <a:solidFill>
                                    <a:srgbClr val="000000"/>
                                  </a:solidFill>
                                  <a:latin typeface="Cambria Math" panose="02040503050406030204" pitchFamily="18" charset="0"/>
                                </a:rPr>
                                <m:t>2</m:t>
                              </m:r>
                            </m:sup>
                          </m:sSup>
                          <m:r>
                            <a:rPr sz="3600" i="1">
                              <a:solidFill>
                                <a:srgbClr val="000000"/>
                              </a:solidFill>
                              <a:latin typeface="Cambria Math" panose="02040503050406030204" pitchFamily="18" charset="0"/>
                            </a:rPr>
                            <m:t>+4</m:t>
                          </m:r>
                          <m:r>
                            <a:rPr sz="3600" i="1">
                              <a:solidFill>
                                <a:srgbClr val="000000"/>
                              </a:solidFill>
                              <a:latin typeface="Cambria Math" panose="02040503050406030204" pitchFamily="18" charset="0"/>
                            </a:rPr>
                            <m:t>𝛾</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𝑘</m:t>
                              </m:r>
                            </m:e>
                            <m:sub>
                              <m:r>
                                <a:rPr sz="3600" i="1">
                                  <a:solidFill>
                                    <a:srgbClr val="000000"/>
                                  </a:solidFill>
                                  <a:latin typeface="Cambria Math" panose="02040503050406030204" pitchFamily="18" charset="0"/>
                                </a:rPr>
                                <m:t>0</m:t>
                              </m:r>
                            </m:sub>
                          </m:sSub>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𝜆</m:t>
                              </m:r>
                            </m:e>
                            <m:sub>
                              <m:r>
                                <a:rPr sz="3600" i="1">
                                  <a:solidFill>
                                    <a:srgbClr val="000000"/>
                                  </a:solidFill>
                                  <a:latin typeface="Cambria Math" panose="02040503050406030204" pitchFamily="18" charset="0"/>
                                </a:rPr>
                                <m:t>𝑐</m:t>
                              </m:r>
                            </m:sub>
                          </m:sSub>
                        </m:den>
                      </m:f>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𝐿</m:t>
                          </m:r>
                        </m:sub>
                      </m:sSub>
                    </m:oMath>
                  </m:oMathPara>
                </a14:m>
                <a:endParaRPr sz="3600"/>
              </a:p>
            </p:txBody>
          </p:sp>
        </mc:Choice>
        <mc:Fallback xmlns="">
          <p:sp>
            <p:nvSpPr>
              <p:cNvPr id="916" name="Equation"/>
              <p:cNvSpPr txBox="1">
                <a:spLocks noRot="1" noChangeAspect="1" noMove="1" noResize="1" noEditPoints="1" noAdjustHandles="1" noChangeArrowheads="1" noChangeShapeType="1" noTextEdit="1"/>
              </p:cNvSpPr>
              <p:nvPr/>
            </p:nvSpPr>
            <p:spPr>
              <a:xfrm>
                <a:off x="1283448" y="9914159"/>
                <a:ext cx="4994216" cy="1158957"/>
              </a:xfrm>
              <a:prstGeom prst="rect">
                <a:avLst/>
              </a:prstGeom>
              <a:blipFill>
                <a:blip r:embed="rId7"/>
                <a:stretch>
                  <a:fillRect l="-3299" r="-8629" b="-19565"/>
                </a:stretch>
              </a:blipFill>
              <a:ln w="12700">
                <a:miter lim="400000"/>
              </a:ln>
            </p:spPr>
            <p:txBody>
              <a:bodyPr/>
              <a:lstStyle/>
              <a:p>
                <a:r>
                  <a:rPr lang="en-US">
                    <a:noFill/>
                  </a:rPr>
                  <a:t> </a:t>
                </a:r>
              </a:p>
            </p:txBody>
          </p:sp>
        </mc:Fallback>
      </mc:AlternateContent>
      <p:sp>
        <p:nvSpPr>
          <p:cNvPr id="917" name="Double Doppler upshift"/>
          <p:cNvSpPr txBox="1"/>
          <p:nvPr/>
        </p:nvSpPr>
        <p:spPr>
          <a:xfrm>
            <a:off x="5503082" y="8634197"/>
            <a:ext cx="3713245" cy="1071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defRPr sz="2900" b="1">
                <a:solidFill>
                  <a:srgbClr val="0083A3"/>
                </a:solidFill>
              </a:defRPr>
            </a:lvl1pPr>
          </a:lstStyle>
          <a:p>
            <a:r>
              <a:t>Double Doppler upshift</a:t>
            </a:r>
          </a:p>
        </p:txBody>
      </p:sp>
      <p:sp>
        <p:nvSpPr>
          <p:cNvPr id="918" name="Line"/>
          <p:cNvSpPr/>
          <p:nvPr/>
        </p:nvSpPr>
        <p:spPr>
          <a:xfrm>
            <a:off x="4238080" y="9250250"/>
            <a:ext cx="1" cy="457201"/>
          </a:xfrm>
          <a:prstGeom prst="line">
            <a:avLst/>
          </a:prstGeom>
          <a:ln w="50800">
            <a:solidFill>
              <a:srgbClr val="0083A3"/>
            </a:solidFill>
            <a:tailEnd type="triangle"/>
          </a:ln>
        </p:spPr>
        <p:txBody>
          <a:bodyPr lIns="45718" tIns="45718" rIns="45718" bIns="45718"/>
          <a:lstStyle/>
          <a:p>
            <a:endParaRPr/>
          </a:p>
        </p:txBody>
      </p:sp>
      <p:sp>
        <p:nvSpPr>
          <p:cNvPr id="919" name="Line"/>
          <p:cNvSpPr/>
          <p:nvPr/>
        </p:nvSpPr>
        <p:spPr>
          <a:xfrm>
            <a:off x="4206460" y="9265637"/>
            <a:ext cx="1199983" cy="1"/>
          </a:xfrm>
          <a:prstGeom prst="line">
            <a:avLst/>
          </a:prstGeom>
          <a:ln w="50800">
            <a:solidFill>
              <a:srgbClr val="0083A3"/>
            </a:solidFill>
          </a:ln>
        </p:spPr>
        <p:txBody>
          <a:bodyPr lIns="45718" tIns="45718" rIns="45718" bIns="45718"/>
          <a:lstStyle/>
          <a:p>
            <a:endParaRPr/>
          </a:p>
        </p:txBody>
      </p:sp>
      <p:sp>
        <p:nvSpPr>
          <p:cNvPr id="920" name="Line"/>
          <p:cNvSpPr/>
          <p:nvPr/>
        </p:nvSpPr>
        <p:spPr>
          <a:xfrm>
            <a:off x="5453499" y="10759999"/>
            <a:ext cx="186228" cy="970"/>
          </a:xfrm>
          <a:prstGeom prst="line">
            <a:avLst/>
          </a:prstGeom>
          <a:ln w="25400">
            <a:solidFill>
              <a:srgbClr val="000000"/>
            </a:solidFill>
          </a:ln>
        </p:spPr>
        <p:txBody>
          <a:bodyPr lIns="45718" tIns="45718" rIns="45718" bIns="45718"/>
          <a:lstStyle/>
          <a:p>
            <a:endParaRPr/>
          </a:p>
        </p:txBody>
      </p:sp>
      <p:sp>
        <p:nvSpPr>
          <p:cNvPr id="921" name="Reutershan T, Effarah HH, Lagzda A, Barty CPJ. Applied Optics (2022) 61(6):C162:178"/>
          <p:cNvSpPr txBox="1"/>
          <p:nvPr/>
        </p:nvSpPr>
        <p:spPr>
          <a:xfrm>
            <a:off x="845343" y="13200378"/>
            <a:ext cx="19806225"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76200" defTabSz="12700">
              <a:defRPr sz="1900">
                <a:solidFill>
                  <a:srgbClr val="535353"/>
                </a:solidFill>
                <a:latin typeface="Myriad Pro Light"/>
                <a:ea typeface="Myriad Pro Light"/>
                <a:cs typeface="Myriad Pro Light"/>
                <a:sym typeface="Myriad Pro Semibold"/>
              </a:defRPr>
            </a:lvl1pPr>
          </a:lstStyle>
          <a:p>
            <a:r>
              <a:rPr b="1"/>
              <a:t>Reutershan T, Effarah HH, Lagzda A, Barty CPJ. Applied Optics (2022) 61(6):C162:178</a:t>
            </a:r>
          </a:p>
        </p:txBody>
      </p:sp>
      <p:sp>
        <p:nvSpPr>
          <p:cNvPr id="922" name="Laser-Compton Source"/>
          <p:cNvSpPr txBox="1">
            <a:spLocks noGrp="1"/>
          </p:cNvSpPr>
          <p:nvPr>
            <p:ph type="title"/>
          </p:nvPr>
        </p:nvSpPr>
        <p:spPr>
          <a:prstGeom prst="rect">
            <a:avLst/>
          </a:prstGeom>
        </p:spPr>
        <p:txBody>
          <a:bodyPr/>
          <a:lstStyle/>
          <a:p>
            <a:r>
              <a:rPr b="1" dirty="0"/>
              <a:t>Laser-Compton Source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9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15"/>
                </p:tgtEl>
              </p:cMediaNode>
            </p:video>
            <p:seq concurrent="1" prevAc="none" nextAc="seek">
              <p:cTn id="8" restart="whenNotActive" fill="hold" evtFilter="cancelBubble" nodeType="interactiveSeq">
                <p:stCondLst>
                  <p:cond evt="onClick" delay="0">
                    <p:tgtEl>
                      <p:spTgt spid="9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15"/>
                                        </p:tgtEl>
                                      </p:cBhvr>
                                    </p:cmd>
                                  </p:childTnLst>
                                </p:cTn>
                              </p:par>
                            </p:childTnLst>
                          </p:cTn>
                        </p:par>
                      </p:childTnLst>
                    </p:cTn>
                  </p:par>
                </p:childTnLst>
              </p:cTn>
              <p:nextCondLst>
                <p:cond evt="onClick" delay="0">
                  <p:tgtEl>
                    <p:spTgt spid="915"/>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291</TotalTime>
  <Words>1728</Words>
  <Application>Microsoft Macintosh PowerPoint</Application>
  <PresentationFormat>Custom</PresentationFormat>
  <Paragraphs>283</Paragraphs>
  <Slides>43</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Calibri</vt:lpstr>
      <vt:lpstr>Cambria Math</vt:lpstr>
      <vt:lpstr>Helvetica</vt:lpstr>
      <vt:lpstr>Helvetica Neue</vt:lpstr>
      <vt:lpstr>Montserrat</vt:lpstr>
      <vt:lpstr>Montserrat Light</vt:lpstr>
      <vt:lpstr>Myriad Pro</vt:lpstr>
      <vt:lpstr>Myriad Pro Light</vt:lpstr>
      <vt:lpstr>Times New Roman</vt:lpstr>
      <vt:lpstr>Times Roman</vt:lpstr>
      <vt:lpstr>Office Theme</vt:lpstr>
      <vt:lpstr>PowerPoint Presentation</vt:lpstr>
      <vt:lpstr>Nuclear Resonance Absorption and Fluorescence</vt:lpstr>
      <vt:lpstr>Energy Levels Are Unique to the Isotope</vt:lpstr>
      <vt:lpstr>A Narrow Phenomenon…</vt:lpstr>
      <vt:lpstr>How NRF Experiments are Typically Done</vt:lpstr>
      <vt:lpstr>How NRF Experiments are Typically Done</vt:lpstr>
      <vt:lpstr>Laser-Compton Scattering has the Edge</vt:lpstr>
      <vt:lpstr>Laser-Compton Source</vt:lpstr>
      <vt:lpstr>Laser-Compton Source</vt:lpstr>
      <vt:lpstr>Laser-Compton Source</vt:lpstr>
      <vt:lpstr>Laser-Compton Source</vt:lpstr>
      <vt:lpstr>Laser-Compton Source</vt:lpstr>
      <vt:lpstr>Laser-Compton Source</vt:lpstr>
      <vt:lpstr>Laser-Compton Source</vt:lpstr>
      <vt:lpstr>Laser-Compton Source</vt:lpstr>
      <vt:lpstr>Laser-Compton Source</vt:lpstr>
      <vt:lpstr>Laser-Compton Source</vt:lpstr>
      <vt:lpstr>Laser-Compton Source</vt:lpstr>
      <vt:lpstr>Laser-Compton Source</vt:lpstr>
      <vt:lpstr>1D Imaging has been Demonstrated</vt:lpstr>
      <vt:lpstr>Computational Demonstration of 2D Li-7 Imaging</vt:lpstr>
      <vt:lpstr>Computational Demonstration of 2D Li-7 Imaging</vt:lpstr>
      <vt:lpstr>Computational Demonstration of 2D Li-7 Imaging</vt:lpstr>
      <vt:lpstr>Computational Demonstration of 2D Li-7 Imaging</vt:lpstr>
      <vt:lpstr>Computational Demonstration of 2D Li-7 Imaging</vt:lpstr>
      <vt:lpstr>Bandwidth is Important</vt:lpstr>
      <vt:lpstr>GAMS Monochromator</vt:lpstr>
      <vt:lpstr>Could LCS-NRF be used for Medical Imaging?</vt:lpstr>
      <vt:lpstr>Could We Image a Clinically Used Radiotracer?</vt:lpstr>
      <vt:lpstr>Candidate: 19F</vt:lpstr>
      <vt:lpstr>Candidate 19F</vt:lpstr>
      <vt:lpstr>Candidate 19F</vt:lpstr>
      <vt:lpstr>Candidate 19F</vt:lpstr>
      <vt:lpstr>Transmission Nuclear Resonance Imaging</vt:lpstr>
      <vt:lpstr>NR Transmission Image Reconstruction</vt:lpstr>
      <vt:lpstr>Fluorescence Nuclear Resonance Imaging</vt:lpstr>
      <vt:lpstr>NR Fluorescence Image Reconstruction</vt:lpstr>
      <vt:lpstr>NR Fluorescence Image Reconstruction</vt:lpstr>
      <vt:lpstr>Conclusion</vt:lpstr>
      <vt:lpstr>Acknowledgements</vt:lpstr>
      <vt:lpstr>PowerPoint Presentation</vt:lpstr>
      <vt:lpstr>PowerPoint Presentation</vt:lpstr>
      <vt:lpstr>Source Parameters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Reutershan, Trevor (Medical Student)</cp:lastModifiedBy>
  <cp:revision>29</cp:revision>
  <dcterms:modified xsi:type="dcterms:W3CDTF">2023-09-17T18:37:52Z</dcterms:modified>
</cp:coreProperties>
</file>